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57" r:id="rId3"/>
    <p:sldId id="258" r:id="rId4"/>
    <p:sldId id="259" r:id="rId5"/>
    <p:sldId id="263" r:id="rId6"/>
    <p:sldId id="264" r:id="rId7"/>
    <p:sldId id="261" r:id="rId8"/>
    <p:sldId id="260" r:id="rId9"/>
    <p:sldId id="262" r:id="rId10"/>
    <p:sldId id="265" r:id="rId11"/>
    <p:sldId id="266" r:id="rId12"/>
    <p:sldId id="267" r:id="rId13"/>
    <p:sldId id="271" r:id="rId14"/>
    <p:sldId id="269" r:id="rId1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631"/>
  </p:normalViewPr>
  <p:slideViewPr>
    <p:cSldViewPr snapToGrid="0" snapToObjects="1">
      <p:cViewPr varScale="1">
        <p:scale>
          <a:sx n="90" d="100"/>
          <a:sy n="90" d="100"/>
        </p:scale>
        <p:origin x="232"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374109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403854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239359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335969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1765409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129792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377219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160357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17540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382802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7/21/22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‹Nº›</a:t>
            </a:fld>
            <a:endParaRPr lang="en-US"/>
          </a:p>
        </p:txBody>
      </p:sp>
    </p:spTree>
    <p:extLst>
      <p:ext uri="{BB962C8B-B14F-4D97-AF65-F5344CB8AC3E}">
        <p14:creationId xmlns:p14="http://schemas.microsoft.com/office/powerpoint/2010/main" val="266148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7/21/22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‹Nº›</a:t>
            </a:fld>
            <a:endParaRPr lang="en-US"/>
          </a:p>
        </p:txBody>
      </p:sp>
    </p:spTree>
    <p:extLst>
      <p:ext uri="{BB962C8B-B14F-4D97-AF65-F5344CB8AC3E}">
        <p14:creationId xmlns:p14="http://schemas.microsoft.com/office/powerpoint/2010/main" val="4254774798"/>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feuvertenmarcha.org/seguridad-vial/tribunal-supremo-conducir-sin-haber-obtenido-nunca-el-carne-es-delito/"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ndresmacario.com/10-indicadores-clave-del-coeficiente-digital-infografia/"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0.jpg"/><Relationship Id="rId3" Type="http://schemas.openxmlformats.org/officeDocument/2006/relationships/hyperlink" Target="https://palabrasdesdecordoba.blogspot.com/2013/10/derechos-humanos-papel-mojado.html" TargetMode="External"/><Relationship Id="rId7" Type="http://schemas.openxmlformats.org/officeDocument/2006/relationships/hyperlink" Target="https://www.hipervinculos.cl/la-tecnologia-5g-y-su-impacto-en-la-privacidad/" TargetMode="External"/><Relationship Id="rId12" Type="http://schemas.openxmlformats.org/officeDocument/2006/relationships/hyperlink" Target="https://creativecommons.org/licenses/by-nc-sa/3.0/"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hyperlink" Target="https://creativecommons.org/licenses/by-sa/3.0/" TargetMode="External"/><Relationship Id="rId5" Type="http://schemas.openxmlformats.org/officeDocument/2006/relationships/hyperlink" Target="https://overbr.com.br/noticias/inteligencia-artificial-mercado-de-trabalho-em-ascensao" TargetMode="External"/><Relationship Id="rId10" Type="http://schemas.openxmlformats.org/officeDocument/2006/relationships/hyperlink" Target="https://creativecommons.org/licenses/by/3.0/" TargetMode="External"/><Relationship Id="rId4" Type="http://schemas.openxmlformats.org/officeDocument/2006/relationships/image" Target="../media/image17.jpg"/><Relationship Id="rId9" Type="http://schemas.openxmlformats.org/officeDocument/2006/relationships/hyperlink" Target="http://scherlund.blogspot.com/2017/03/what-is-best-way-to-learn-machine.html"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mailto:mreyes@temasdederecho.c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c80.cl/tribunal-constitucional/constitucion_de_chile_de_1925-2-2/" TargetMode="External"/><Relationship Id="rId7" Type="http://schemas.openxmlformats.org/officeDocument/2006/relationships/hyperlink" Target="https://edmethods.com/student-posts/letat-cest-moi-absolutism-and-the-state/"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noticialocal.blogspot.com/2011/09/municipalidad-de-lima-clausura-relleno.html"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ministeriodeobraspublicas/50490124372/"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descr="Colorful leaf patterns">
            <a:extLst>
              <a:ext uri="{FF2B5EF4-FFF2-40B4-BE49-F238E27FC236}">
                <a16:creationId xmlns:a16="http://schemas.microsoft.com/office/drawing/2014/main" id="{3C9A1839-B97A-0E5F-1013-973792D7D5FF}"/>
              </a:ext>
            </a:extLst>
          </p:cNvPr>
          <p:cNvPicPr>
            <a:picLocks noChangeAspect="1"/>
          </p:cNvPicPr>
          <p:nvPr/>
        </p:nvPicPr>
        <p:blipFill rotWithShape="1">
          <a:blip r:embed="rId2"/>
          <a:srcRect t="5752" b="13890"/>
          <a:stretch/>
        </p:blipFill>
        <p:spPr>
          <a:xfrm>
            <a:off x="20" y="-1"/>
            <a:ext cx="12191979" cy="6858001"/>
          </a:xfrm>
          <a:custGeom>
            <a:avLst/>
            <a:gdLst/>
            <a:ahLst/>
            <a:cxnLst/>
            <a:rect l="l" t="t" r="r" b="b"/>
            <a:pathLst>
              <a:path w="12192000" h="6858000">
                <a:moveTo>
                  <a:pt x="0" y="0"/>
                </a:moveTo>
                <a:lnTo>
                  <a:pt x="12192000" y="0"/>
                </a:lnTo>
                <a:lnTo>
                  <a:pt x="12192000" y="529223"/>
                </a:lnTo>
                <a:lnTo>
                  <a:pt x="11953979" y="541759"/>
                </a:lnTo>
                <a:cubicBezTo>
                  <a:pt x="11205478" y="591203"/>
                  <a:pt x="10431054" y="699982"/>
                  <a:pt x="9651089" y="827627"/>
                </a:cubicBezTo>
                <a:cubicBezTo>
                  <a:pt x="7233991" y="1222984"/>
                  <a:pt x="6590499" y="2476708"/>
                  <a:pt x="6133345" y="3948664"/>
                </a:cubicBezTo>
                <a:cubicBezTo>
                  <a:pt x="5827390" y="4934281"/>
                  <a:pt x="5572190" y="5830059"/>
                  <a:pt x="6876220" y="6551721"/>
                </a:cubicBezTo>
                <a:cubicBezTo>
                  <a:pt x="7059065" y="6652933"/>
                  <a:pt x="7253882" y="6741181"/>
                  <a:pt x="7457481" y="6819371"/>
                </a:cubicBezTo>
                <a:lnTo>
                  <a:pt x="7563875" y="6858000"/>
                </a:lnTo>
                <a:lnTo>
                  <a:pt x="0" y="6858000"/>
                </a:lnTo>
                <a:close/>
              </a:path>
            </a:pathLst>
          </a:custGeom>
        </p:spPr>
      </p:pic>
      <p:sp>
        <p:nvSpPr>
          <p:cNvPr id="11" name="Freeform: Shape 10">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6451"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1608" y="311727"/>
            <a:ext cx="6130391" cy="6546274"/>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Subtítulo 2">
            <a:extLst>
              <a:ext uri="{FF2B5EF4-FFF2-40B4-BE49-F238E27FC236}">
                <a16:creationId xmlns:a16="http://schemas.microsoft.com/office/drawing/2014/main" id="{F89911F6-C7B5-1F6D-EAD2-7EFAC2FCBDEB}"/>
              </a:ext>
            </a:extLst>
          </p:cNvPr>
          <p:cNvSpPr>
            <a:spLocks noGrp="1"/>
          </p:cNvSpPr>
          <p:nvPr>
            <p:ph type="subTitle" idx="1"/>
          </p:nvPr>
        </p:nvSpPr>
        <p:spPr>
          <a:xfrm>
            <a:off x="7620000" y="4571999"/>
            <a:ext cx="3810000" cy="1524000"/>
          </a:xfrm>
        </p:spPr>
        <p:txBody>
          <a:bodyPr anchor="b">
            <a:normAutofit/>
          </a:bodyPr>
          <a:lstStyle/>
          <a:p>
            <a:pPr algn="l"/>
            <a:r>
              <a:rPr lang="es-CL" dirty="0"/>
              <a:t>Miguel Ángel </a:t>
            </a:r>
          </a:p>
          <a:p>
            <a:pPr algn="l"/>
            <a:r>
              <a:rPr lang="es-CL" dirty="0"/>
              <a:t>Reyes Poblete</a:t>
            </a:r>
          </a:p>
        </p:txBody>
      </p:sp>
      <p:sp>
        <p:nvSpPr>
          <p:cNvPr id="2" name="Título 1">
            <a:extLst>
              <a:ext uri="{FF2B5EF4-FFF2-40B4-BE49-F238E27FC236}">
                <a16:creationId xmlns:a16="http://schemas.microsoft.com/office/drawing/2014/main" id="{BE54E1CB-4185-5ABA-F5B9-C7FEBDD033EE}"/>
              </a:ext>
            </a:extLst>
          </p:cNvPr>
          <p:cNvSpPr>
            <a:spLocks noGrp="1"/>
          </p:cNvSpPr>
          <p:nvPr>
            <p:ph type="ctrTitle"/>
          </p:nvPr>
        </p:nvSpPr>
        <p:spPr>
          <a:xfrm>
            <a:off x="7620000" y="2299787"/>
            <a:ext cx="3810000" cy="2286000"/>
          </a:xfrm>
        </p:spPr>
        <p:txBody>
          <a:bodyPr>
            <a:normAutofit fontScale="90000"/>
          </a:bodyPr>
          <a:lstStyle/>
          <a:p>
            <a:pPr algn="l"/>
            <a:r>
              <a:rPr lang="es-CL" sz="4400" dirty="0">
                <a:latin typeface="Arial" panose="020B0604020202020204" pitchFamily="34" charset="0"/>
              </a:rPr>
              <a:t>Bases de una judicatura contenciosa administrativa general.</a:t>
            </a:r>
            <a:endParaRPr lang="es-CL" sz="4400" dirty="0"/>
          </a:p>
        </p:txBody>
      </p:sp>
      <p:graphicFrame>
        <p:nvGraphicFramePr>
          <p:cNvPr id="5" name="Tabla 4">
            <a:extLst>
              <a:ext uri="{FF2B5EF4-FFF2-40B4-BE49-F238E27FC236}">
                <a16:creationId xmlns:a16="http://schemas.microsoft.com/office/drawing/2014/main" id="{E0580DB3-F2EE-AC33-10C4-0E22E79EE506}"/>
              </a:ext>
            </a:extLst>
          </p:cNvPr>
          <p:cNvGraphicFramePr>
            <a:graphicFrameLocks noGrp="1"/>
          </p:cNvGraphicFramePr>
          <p:nvPr>
            <p:extLst>
              <p:ext uri="{D42A27DB-BD31-4B8C-83A1-F6EECF244321}">
                <p14:modId xmlns:p14="http://schemas.microsoft.com/office/powerpoint/2010/main" val="1824917219"/>
              </p:ext>
            </p:extLst>
          </p:nvPr>
        </p:nvGraphicFramePr>
        <p:xfrm>
          <a:off x="762000" y="4057809"/>
          <a:ext cx="10668000" cy="274320"/>
        </p:xfrm>
        <a:graphic>
          <a:graphicData uri="http://schemas.openxmlformats.org/drawingml/2006/table">
            <a:tbl>
              <a:tblPr/>
              <a:tblGrid>
                <a:gridCol w="10668000">
                  <a:extLst>
                    <a:ext uri="{9D8B030D-6E8A-4147-A177-3AD203B41FA5}">
                      <a16:colId xmlns:a16="http://schemas.microsoft.com/office/drawing/2014/main" val="1582013240"/>
                    </a:ext>
                  </a:extLst>
                </a:gridCol>
              </a:tblGrid>
              <a:tr h="0">
                <a:tc>
                  <a:txBody>
                    <a:bodyPr/>
                    <a:lstStyle/>
                    <a:p>
                      <a:endParaRPr lang="es-CL" dirty="0">
                        <a:effectLst/>
                        <a:latin typeface="Arial" panose="020B060402020202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3036402571"/>
                  </a:ext>
                </a:extLst>
              </a:tr>
            </a:tbl>
          </a:graphicData>
        </a:graphic>
      </p:graphicFrame>
    </p:spTree>
    <p:extLst>
      <p:ext uri="{BB962C8B-B14F-4D97-AF65-F5344CB8AC3E}">
        <p14:creationId xmlns:p14="http://schemas.microsoft.com/office/powerpoint/2010/main" val="89523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E7B47-7C99-2D44-6D95-E5DD0325776F}"/>
              </a:ext>
            </a:extLst>
          </p:cNvPr>
          <p:cNvSpPr>
            <a:spLocks noGrp="1"/>
          </p:cNvSpPr>
          <p:nvPr>
            <p:ph type="title"/>
          </p:nvPr>
        </p:nvSpPr>
        <p:spPr/>
        <p:txBody>
          <a:bodyPr/>
          <a:lstStyle/>
          <a:p>
            <a:r>
              <a:rPr lang="es-CL" dirty="0"/>
              <a:t>Propuesta de procedimiento, Corte Suprema</a:t>
            </a:r>
          </a:p>
        </p:txBody>
      </p:sp>
      <p:sp>
        <p:nvSpPr>
          <p:cNvPr id="3" name="Marcador de contenido 2">
            <a:extLst>
              <a:ext uri="{FF2B5EF4-FFF2-40B4-BE49-F238E27FC236}">
                <a16:creationId xmlns:a16="http://schemas.microsoft.com/office/drawing/2014/main" id="{74A34B4B-D5A2-E8FC-E5C1-84C13EDF4DBD}"/>
              </a:ext>
            </a:extLst>
          </p:cNvPr>
          <p:cNvSpPr>
            <a:spLocks noGrp="1"/>
          </p:cNvSpPr>
          <p:nvPr>
            <p:ph idx="1"/>
          </p:nvPr>
        </p:nvSpPr>
        <p:spPr/>
        <p:txBody>
          <a:bodyPr/>
          <a:lstStyle/>
          <a:p>
            <a:r>
              <a:rPr lang="es-CL" dirty="0"/>
              <a:t>Acuerdo del Pleno, año 2014 (176-2014), propone aplicar procedimiento de reclamo de ilegalidad municipal</a:t>
            </a:r>
          </a:p>
          <a:p>
            <a:r>
              <a:rPr lang="es-CL" dirty="0"/>
              <a:t>En cada informe de proyecto de ley en que se proponen reclamos contencioso administrativo plantea la necesidad de unificar los procedimientos </a:t>
            </a:r>
          </a:p>
        </p:txBody>
      </p:sp>
    </p:spTree>
    <p:extLst>
      <p:ext uri="{BB962C8B-B14F-4D97-AF65-F5344CB8AC3E}">
        <p14:creationId xmlns:p14="http://schemas.microsoft.com/office/powerpoint/2010/main" val="346326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Marcador de contenido 2">
            <a:extLst>
              <a:ext uri="{FF2B5EF4-FFF2-40B4-BE49-F238E27FC236}">
                <a16:creationId xmlns:a16="http://schemas.microsoft.com/office/drawing/2014/main" id="{A063CE71-406A-2E71-7065-1ABFA3EBF932}"/>
              </a:ext>
            </a:extLst>
          </p:cNvPr>
          <p:cNvSpPr>
            <a:spLocks noGrp="1"/>
          </p:cNvSpPr>
          <p:nvPr>
            <p:ph idx="1"/>
          </p:nvPr>
        </p:nvSpPr>
        <p:spPr>
          <a:xfrm>
            <a:off x="391883" y="1171575"/>
            <a:ext cx="5704117" cy="5343525"/>
          </a:xfrm>
        </p:spPr>
        <p:txBody>
          <a:bodyPr>
            <a:noAutofit/>
          </a:bodyPr>
          <a:lstStyle/>
          <a:p>
            <a:pPr marL="0" indent="0">
              <a:lnSpc>
                <a:spcPct val="115000"/>
              </a:lnSpc>
              <a:buNone/>
            </a:pPr>
            <a:r>
              <a:rPr lang="es-CL" sz="2400" dirty="0"/>
              <a:t>1.- ¿Son compatibles los distintos temas ? </a:t>
            </a:r>
          </a:p>
          <a:p>
            <a:pPr marL="0" indent="0">
              <a:lnSpc>
                <a:spcPct val="115000"/>
              </a:lnSpc>
              <a:buNone/>
            </a:pPr>
            <a:r>
              <a:rPr lang="es-CL" sz="2400" dirty="0"/>
              <a:t>2.- ¿los volúmenes de trabajo serán similares a nivel nacional?</a:t>
            </a:r>
          </a:p>
          <a:p>
            <a:pPr marL="0" indent="0">
              <a:lnSpc>
                <a:spcPct val="115000"/>
              </a:lnSpc>
              <a:buNone/>
            </a:pPr>
            <a:r>
              <a:rPr lang="es-CL" sz="2400" dirty="0"/>
              <a:t>3.- En el caso de crearse un tribunal por región ¿Qué pasa con la interpretación especializada en los tribunales superiores?</a:t>
            </a:r>
          </a:p>
          <a:p>
            <a:pPr marL="0" indent="0">
              <a:lnSpc>
                <a:spcPct val="115000"/>
              </a:lnSpc>
              <a:buNone/>
            </a:pPr>
            <a:r>
              <a:rPr lang="es-CL" sz="2400" dirty="0"/>
              <a:t>4.- ¿Es útil / sano mantener pluralidad de normas o es mejor dictar leyes de bases con principios y detalles a leyes especiales?</a:t>
            </a:r>
          </a:p>
        </p:txBody>
      </p:sp>
      <p:sp>
        <p:nvSpPr>
          <p:cNvPr id="2" name="Título 1">
            <a:extLst>
              <a:ext uri="{FF2B5EF4-FFF2-40B4-BE49-F238E27FC236}">
                <a16:creationId xmlns:a16="http://schemas.microsoft.com/office/drawing/2014/main" id="{5BAF7B9C-8E36-049F-190B-8B1E68331423}"/>
              </a:ext>
            </a:extLst>
          </p:cNvPr>
          <p:cNvSpPr>
            <a:spLocks noGrp="1"/>
          </p:cNvSpPr>
          <p:nvPr>
            <p:ph type="title"/>
          </p:nvPr>
        </p:nvSpPr>
        <p:spPr>
          <a:xfrm>
            <a:off x="957942" y="-123826"/>
            <a:ext cx="5334000" cy="1524000"/>
          </a:xfrm>
        </p:spPr>
        <p:txBody>
          <a:bodyPr>
            <a:normAutofit/>
          </a:bodyPr>
          <a:lstStyle/>
          <a:p>
            <a:r>
              <a:rPr lang="es-CL" sz="3200" dirty="0"/>
              <a:t>¿Qué tribunales se podrían crear? </a:t>
            </a:r>
          </a:p>
        </p:txBody>
      </p:sp>
      <p:pic>
        <p:nvPicPr>
          <p:cNvPr id="5" name="Imagen 4">
            <a:extLst>
              <a:ext uri="{FF2B5EF4-FFF2-40B4-BE49-F238E27FC236}">
                <a16:creationId xmlns:a16="http://schemas.microsoft.com/office/drawing/2014/main" id="{6FFF390A-4A0D-C2F2-CAC1-DC63481CE2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58000" y="1971675"/>
            <a:ext cx="5334000" cy="2933700"/>
          </a:xfrm>
          <a:prstGeom prst="rect">
            <a:avLst/>
          </a:prstGeom>
        </p:spPr>
      </p:pic>
      <p:sp>
        <p:nvSpPr>
          <p:cNvPr id="6" name="CuadroTexto 5">
            <a:extLst>
              <a:ext uri="{FF2B5EF4-FFF2-40B4-BE49-F238E27FC236}">
                <a16:creationId xmlns:a16="http://schemas.microsoft.com/office/drawing/2014/main" id="{3CD4215B-3481-F69C-9C6B-335786A6CA33}"/>
              </a:ext>
            </a:extLst>
          </p:cNvPr>
          <p:cNvSpPr txBox="1"/>
          <p:nvPr/>
        </p:nvSpPr>
        <p:spPr>
          <a:xfrm>
            <a:off x="9389631" y="4705320"/>
            <a:ext cx="2802369"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feuvertenmarcha.org/seguridad-vial/tribunal-supremo-conducir-sin-haber-obtenido-nunca-el-carne-es-delito/">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CL" sz="700">
              <a:solidFill>
                <a:srgbClr val="FFFFFF"/>
              </a:solidFill>
            </a:endParaRPr>
          </a:p>
        </p:txBody>
      </p:sp>
    </p:spTree>
    <p:extLst>
      <p:ext uri="{BB962C8B-B14F-4D97-AF65-F5344CB8AC3E}">
        <p14:creationId xmlns:p14="http://schemas.microsoft.com/office/powerpoint/2010/main" val="164790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B2C483-97F7-D61D-2C79-BA46A3D215AF}"/>
              </a:ext>
            </a:extLst>
          </p:cNvPr>
          <p:cNvSpPr>
            <a:spLocks noGrp="1"/>
          </p:cNvSpPr>
          <p:nvPr>
            <p:ph type="title"/>
          </p:nvPr>
        </p:nvSpPr>
        <p:spPr>
          <a:xfrm>
            <a:off x="944879" y="133350"/>
            <a:ext cx="10668000" cy="1524000"/>
          </a:xfrm>
        </p:spPr>
        <p:txBody>
          <a:bodyPr/>
          <a:lstStyle/>
          <a:p>
            <a:r>
              <a:rPr lang="es-CL" dirty="0"/>
              <a:t>En definitiva creo que opciones pueden ser </a:t>
            </a:r>
          </a:p>
        </p:txBody>
      </p:sp>
      <p:sp>
        <p:nvSpPr>
          <p:cNvPr id="4" name="Marcador de contenido 3">
            <a:extLst>
              <a:ext uri="{FF2B5EF4-FFF2-40B4-BE49-F238E27FC236}">
                <a16:creationId xmlns:a16="http://schemas.microsoft.com/office/drawing/2014/main" id="{1992217C-1E41-B7B6-6A76-9AB21F224F24}"/>
              </a:ext>
            </a:extLst>
          </p:cNvPr>
          <p:cNvSpPr>
            <a:spLocks noGrp="1"/>
          </p:cNvSpPr>
          <p:nvPr>
            <p:ph sz="half" idx="1"/>
          </p:nvPr>
        </p:nvSpPr>
        <p:spPr>
          <a:xfrm>
            <a:off x="442914" y="1443038"/>
            <a:ext cx="5470206" cy="4652963"/>
          </a:xfrm>
        </p:spPr>
        <p:txBody>
          <a:bodyPr>
            <a:normAutofit fontScale="92500" lnSpcReduction="10000"/>
          </a:bodyPr>
          <a:lstStyle/>
          <a:p>
            <a:pPr marL="0" indent="0">
              <a:buNone/>
            </a:pPr>
            <a:r>
              <a:rPr lang="es-CL" dirty="0"/>
              <a:t>En términos tradicionales </a:t>
            </a:r>
          </a:p>
          <a:p>
            <a:pPr marL="0" indent="0">
              <a:buNone/>
            </a:pPr>
            <a:r>
              <a:rPr lang="es-CL" dirty="0"/>
              <a:t>1.- Primera instancia, tribunal contencioso administrativo</a:t>
            </a:r>
          </a:p>
          <a:p>
            <a:pPr marL="0" indent="0">
              <a:buNone/>
            </a:pPr>
            <a:r>
              <a:rPr lang="es-CL" dirty="0"/>
              <a:t>2.- Corte de apelaciones, con sala especializada</a:t>
            </a:r>
          </a:p>
          <a:p>
            <a:pPr marL="0" indent="0">
              <a:buNone/>
            </a:pPr>
            <a:r>
              <a:rPr lang="es-CL" dirty="0"/>
              <a:t>3.- Corte </a:t>
            </a:r>
          </a:p>
          <a:p>
            <a:pPr marL="0" indent="0">
              <a:buNone/>
            </a:pPr>
            <a:r>
              <a:rPr lang="es-CL" dirty="0"/>
              <a:t>Suprema con</a:t>
            </a:r>
          </a:p>
          <a:p>
            <a:pPr marL="0" indent="0">
              <a:buNone/>
            </a:pPr>
            <a:r>
              <a:rPr lang="es-CL" dirty="0"/>
              <a:t> sala especializada </a:t>
            </a:r>
          </a:p>
          <a:p>
            <a:endParaRPr lang="es-CL" dirty="0"/>
          </a:p>
        </p:txBody>
      </p:sp>
      <p:sp>
        <p:nvSpPr>
          <p:cNvPr id="5" name="Marcador de contenido 4">
            <a:extLst>
              <a:ext uri="{FF2B5EF4-FFF2-40B4-BE49-F238E27FC236}">
                <a16:creationId xmlns:a16="http://schemas.microsoft.com/office/drawing/2014/main" id="{981462F7-7CEA-7132-D61B-FBD4DF67AFED}"/>
              </a:ext>
            </a:extLst>
          </p:cNvPr>
          <p:cNvSpPr>
            <a:spLocks noGrp="1"/>
          </p:cNvSpPr>
          <p:nvPr>
            <p:ph sz="half" idx="2"/>
          </p:nvPr>
        </p:nvSpPr>
        <p:spPr>
          <a:xfrm>
            <a:off x="6278879" y="1443038"/>
            <a:ext cx="5708334" cy="4652963"/>
          </a:xfrm>
        </p:spPr>
        <p:txBody>
          <a:bodyPr>
            <a:noAutofit/>
          </a:bodyPr>
          <a:lstStyle/>
          <a:p>
            <a:pPr marL="0" indent="0">
              <a:buNone/>
            </a:pPr>
            <a:r>
              <a:rPr lang="es-CL" b="1" i="1" u="sng" dirty="0"/>
              <a:t>En términos contemporáneos</a:t>
            </a:r>
          </a:p>
          <a:p>
            <a:pPr marL="0" indent="0">
              <a:buNone/>
            </a:pPr>
            <a:r>
              <a:rPr lang="es-CL" i="1" u="sng" dirty="0"/>
              <a:t>A.- Tribunal de instancia híbrida </a:t>
            </a:r>
          </a:p>
          <a:p>
            <a:pPr marL="0" indent="0">
              <a:buNone/>
            </a:pPr>
            <a:r>
              <a:rPr lang="es-CL" i="1" u="sng" dirty="0"/>
              <a:t>B.- Corte contenciosa en formato 100% en línea </a:t>
            </a:r>
          </a:p>
          <a:p>
            <a:pPr marL="0" indent="0">
              <a:buNone/>
            </a:pPr>
            <a:r>
              <a:rPr lang="es-CL" i="1" u="sng" dirty="0"/>
              <a:t>C.- Crear un tribunal superior 100% en línea, con jurisprudencia vinculante </a:t>
            </a:r>
          </a:p>
        </p:txBody>
      </p:sp>
      <p:pic>
        <p:nvPicPr>
          <p:cNvPr id="7" name="Imagen 6">
            <a:extLst>
              <a:ext uri="{FF2B5EF4-FFF2-40B4-BE49-F238E27FC236}">
                <a16:creationId xmlns:a16="http://schemas.microsoft.com/office/drawing/2014/main" id="{02414D2B-B860-AE4F-9F28-FF70B1C308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57893" y="4643438"/>
            <a:ext cx="2820986" cy="1978604"/>
          </a:xfrm>
          <a:prstGeom prst="rect">
            <a:avLst/>
          </a:prstGeom>
        </p:spPr>
      </p:pic>
      <p:sp>
        <p:nvSpPr>
          <p:cNvPr id="8" name="CuadroTexto 7">
            <a:extLst>
              <a:ext uri="{FF2B5EF4-FFF2-40B4-BE49-F238E27FC236}">
                <a16:creationId xmlns:a16="http://schemas.microsoft.com/office/drawing/2014/main" id="{7BF8ECD0-1FD2-F070-CA74-202AA4F7860E}"/>
              </a:ext>
            </a:extLst>
          </p:cNvPr>
          <p:cNvSpPr txBox="1"/>
          <p:nvPr/>
        </p:nvSpPr>
        <p:spPr>
          <a:xfrm>
            <a:off x="6278879" y="5980584"/>
            <a:ext cx="4395469" cy="230832"/>
          </a:xfrm>
          <a:prstGeom prst="rect">
            <a:avLst/>
          </a:prstGeom>
          <a:noFill/>
        </p:spPr>
        <p:txBody>
          <a:bodyPr wrap="square" rtlCol="0">
            <a:spAutoFit/>
          </a:bodyPr>
          <a:lstStyle/>
          <a:p>
            <a:r>
              <a:rPr lang="es-CL" sz="900">
                <a:hlinkClick r:id="rId3" tooltip="https://andresmacario.com/10-indicadores-clave-del-coeficiente-digital-infografia/"/>
              </a:rPr>
              <a:t>Esta foto</a:t>
            </a:r>
            <a:r>
              <a:rPr lang="es-CL" sz="900"/>
              <a:t> de Autor desconocido está bajo licencia </a:t>
            </a:r>
            <a:r>
              <a:rPr lang="es-CL" sz="900">
                <a:hlinkClick r:id="rId4" tooltip="https://creativecommons.org/licenses/by-nc-nd/3.0/"/>
              </a:rPr>
              <a:t>CC BY-NC-ND</a:t>
            </a:r>
            <a:endParaRPr lang="es-CL" sz="900"/>
          </a:p>
        </p:txBody>
      </p:sp>
    </p:spTree>
    <p:extLst>
      <p:ext uri="{BB962C8B-B14F-4D97-AF65-F5344CB8AC3E}">
        <p14:creationId xmlns:p14="http://schemas.microsoft.com/office/powerpoint/2010/main" val="2650565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8" name="Freeform: Shape 37">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40" name="Freeform: Shape 39">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42" name="Rectangle 41">
            <a:extLst>
              <a:ext uri="{FF2B5EF4-FFF2-40B4-BE49-F238E27FC236}">
                <a16:creationId xmlns:a16="http://schemas.microsoft.com/office/drawing/2014/main" id="{73C423DB-7749-4DF8-8419-C7C2F0EF5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FD305D8-E619-2784-ADF3-E97D88B25B77}"/>
              </a:ext>
            </a:extLst>
          </p:cNvPr>
          <p:cNvSpPr>
            <a:spLocks noGrp="1"/>
          </p:cNvSpPr>
          <p:nvPr>
            <p:ph type="title"/>
          </p:nvPr>
        </p:nvSpPr>
        <p:spPr>
          <a:xfrm>
            <a:off x="771525" y="762000"/>
            <a:ext cx="3800475" cy="1366838"/>
          </a:xfrm>
        </p:spPr>
        <p:txBody>
          <a:bodyPr vert="horz" lIns="91440" tIns="45720" rIns="91440" bIns="45720" rtlCol="0" anchor="b">
            <a:normAutofit/>
          </a:bodyPr>
          <a:lstStyle/>
          <a:p>
            <a:r>
              <a:rPr lang="en-US" kern="1200" dirty="0" err="1">
                <a:solidFill>
                  <a:schemeClr val="tx1"/>
                </a:solidFill>
                <a:latin typeface="+mj-lt"/>
                <a:ea typeface="+mj-ea"/>
                <a:cs typeface="+mj-cs"/>
              </a:rPr>
              <a:t>Aspectos</a:t>
            </a:r>
            <a:r>
              <a:rPr lang="en-US" kern="1200" dirty="0">
                <a:solidFill>
                  <a:schemeClr val="tx1"/>
                </a:solidFill>
                <a:latin typeface="+mj-lt"/>
                <a:ea typeface="+mj-ea"/>
                <a:cs typeface="+mj-cs"/>
              </a:rPr>
              <a:t> a </a:t>
            </a:r>
            <a:r>
              <a:rPr lang="en-US" kern="1200" dirty="0" err="1">
                <a:solidFill>
                  <a:schemeClr val="tx1"/>
                </a:solidFill>
                <a:latin typeface="+mj-lt"/>
                <a:ea typeface="+mj-ea"/>
                <a:cs typeface="+mj-cs"/>
              </a:rPr>
              <a:t>tener</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presente</a:t>
            </a:r>
            <a:r>
              <a:rPr lang="en-US" kern="1200" dirty="0">
                <a:solidFill>
                  <a:schemeClr val="tx1"/>
                </a:solidFill>
                <a:latin typeface="+mj-lt"/>
                <a:ea typeface="+mj-ea"/>
                <a:cs typeface="+mj-cs"/>
              </a:rPr>
              <a:t> </a:t>
            </a:r>
          </a:p>
        </p:txBody>
      </p:sp>
      <p:sp>
        <p:nvSpPr>
          <p:cNvPr id="44" name="Freeform: Shape 43">
            <a:extLst>
              <a:ext uri="{FF2B5EF4-FFF2-40B4-BE49-F238E27FC236}">
                <a16:creationId xmlns:a16="http://schemas.microsoft.com/office/drawing/2014/main" id="{DE6C44D3-84D0-4585-94EB-A3A81F555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46" name="Group 45">
            <a:extLst>
              <a:ext uri="{FF2B5EF4-FFF2-40B4-BE49-F238E27FC236}">
                <a16:creationId xmlns:a16="http://schemas.microsoft.com/office/drawing/2014/main" id="{E2E9E5A8-69E1-45E8-A840-B64883F7D5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47" name="Freeform: Shape 46">
              <a:extLst>
                <a:ext uri="{FF2B5EF4-FFF2-40B4-BE49-F238E27FC236}">
                  <a16:creationId xmlns:a16="http://schemas.microsoft.com/office/drawing/2014/main" id="{827F9FD3-1DAF-4B74-B18F-3C2D98233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48" name="Freeform: Shape 47">
              <a:extLst>
                <a:ext uri="{FF2B5EF4-FFF2-40B4-BE49-F238E27FC236}">
                  <a16:creationId xmlns:a16="http://schemas.microsoft.com/office/drawing/2014/main" id="{69180F8E-2CCE-4BDD-B7A7-F2BE60D44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pic>
        <p:nvPicPr>
          <p:cNvPr id="15" name="Marcador de contenido 14">
            <a:extLst>
              <a:ext uri="{FF2B5EF4-FFF2-40B4-BE49-F238E27FC236}">
                <a16:creationId xmlns:a16="http://schemas.microsoft.com/office/drawing/2014/main" id="{ADFB7B2F-C793-3C92-D3E0-CFE9F09B13F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524500" y="762001"/>
            <a:ext cx="2506132" cy="2506132"/>
          </a:xfrm>
          <a:prstGeom prst="rect">
            <a:avLst/>
          </a:prstGeom>
        </p:spPr>
      </p:pic>
      <p:pic>
        <p:nvPicPr>
          <p:cNvPr id="5" name="Marcador de contenido 4">
            <a:extLst>
              <a:ext uri="{FF2B5EF4-FFF2-40B4-BE49-F238E27FC236}">
                <a16:creationId xmlns:a16="http://schemas.microsoft.com/office/drawing/2014/main" id="{BCFFFAAE-3365-BE32-5596-14F6FF36F2E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6249" r="20352" b="3"/>
          <a:stretch/>
        </p:blipFill>
        <p:spPr>
          <a:xfrm>
            <a:off x="8983970" y="762001"/>
            <a:ext cx="2004928" cy="2506132"/>
          </a:xfrm>
          <a:prstGeom prst="rect">
            <a:avLst/>
          </a:prstGeom>
        </p:spPr>
      </p:pic>
      <p:pic>
        <p:nvPicPr>
          <p:cNvPr id="11" name="Marcador de contenido 10">
            <a:extLst>
              <a:ext uri="{FF2B5EF4-FFF2-40B4-BE49-F238E27FC236}">
                <a16:creationId xmlns:a16="http://schemas.microsoft.com/office/drawing/2014/main" id="{8357373D-ED64-48A5-6902-3EC15A101D4F}"/>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3625"/>
          <a:stretch/>
        </p:blipFill>
        <p:spPr>
          <a:xfrm>
            <a:off x="5334000" y="3914282"/>
            <a:ext cx="2887132" cy="1857303"/>
          </a:xfrm>
          <a:prstGeom prst="rect">
            <a:avLst/>
          </a:prstGeom>
        </p:spPr>
      </p:pic>
      <p:pic>
        <p:nvPicPr>
          <p:cNvPr id="8" name="Imagen 7">
            <a:extLst>
              <a:ext uri="{FF2B5EF4-FFF2-40B4-BE49-F238E27FC236}">
                <a16:creationId xmlns:a16="http://schemas.microsoft.com/office/drawing/2014/main" id="{05DCFF06-0105-74B4-5374-0AF622F4CD03}"/>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3952"/>
          <a:stretch/>
        </p:blipFill>
        <p:spPr>
          <a:xfrm>
            <a:off x="8542867" y="3843464"/>
            <a:ext cx="2887133" cy="1998941"/>
          </a:xfrm>
          <a:prstGeom prst="rect">
            <a:avLst/>
          </a:prstGeom>
        </p:spPr>
      </p:pic>
      <p:sp>
        <p:nvSpPr>
          <p:cNvPr id="6" name="CuadroTexto 5">
            <a:extLst>
              <a:ext uri="{FF2B5EF4-FFF2-40B4-BE49-F238E27FC236}">
                <a16:creationId xmlns:a16="http://schemas.microsoft.com/office/drawing/2014/main" id="{A1DAB806-F960-F8AD-AACE-1EE471B4B76B}"/>
              </a:ext>
            </a:extLst>
          </p:cNvPr>
          <p:cNvSpPr txBox="1"/>
          <p:nvPr/>
        </p:nvSpPr>
        <p:spPr>
          <a:xfrm>
            <a:off x="6879132" y="6870700"/>
            <a:ext cx="2497799"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5" tooltip="https://overbr.com.br/noticias/inteligencia-artificial-mercado-de-trabalho-em-ascensao">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s-CL" sz="700">
              <a:solidFill>
                <a:srgbClr val="FFFFFF"/>
              </a:solidFill>
            </a:endParaRPr>
          </a:p>
        </p:txBody>
      </p:sp>
      <p:sp>
        <p:nvSpPr>
          <p:cNvPr id="9" name="CuadroTexto 8">
            <a:extLst>
              <a:ext uri="{FF2B5EF4-FFF2-40B4-BE49-F238E27FC236}">
                <a16:creationId xmlns:a16="http://schemas.microsoft.com/office/drawing/2014/main" id="{E090188B-9DCA-5F87-406F-B9320F35B337}"/>
              </a:ext>
            </a:extLst>
          </p:cNvPr>
          <p:cNvSpPr txBox="1"/>
          <p:nvPr/>
        </p:nvSpPr>
        <p:spPr>
          <a:xfrm>
            <a:off x="8932201" y="5642350"/>
            <a:ext cx="2497799"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9" tooltip="http://scherlund.blogspot.com/2017/03/what-is-best-way-to-learn-machine.html">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s-CL" sz="700">
              <a:solidFill>
                <a:srgbClr val="FFFFFF"/>
              </a:solidFill>
            </a:endParaRPr>
          </a:p>
        </p:txBody>
      </p:sp>
      <p:sp>
        <p:nvSpPr>
          <p:cNvPr id="12" name="CuadroTexto 11">
            <a:extLst>
              <a:ext uri="{FF2B5EF4-FFF2-40B4-BE49-F238E27FC236}">
                <a16:creationId xmlns:a16="http://schemas.microsoft.com/office/drawing/2014/main" id="{43DB9BC5-0FA6-B909-054D-F9B3AC2E806B}"/>
              </a:ext>
            </a:extLst>
          </p:cNvPr>
          <p:cNvSpPr txBox="1"/>
          <p:nvPr/>
        </p:nvSpPr>
        <p:spPr>
          <a:xfrm>
            <a:off x="5580666" y="5571530"/>
            <a:ext cx="2640466"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7" tooltip="https://www.hipervinculos.cl/la-tecnologia-5g-y-su-impacto-en-la-privacidad/">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s-CL" sz="700">
              <a:solidFill>
                <a:srgbClr val="FFFFFF"/>
              </a:solidFill>
            </a:endParaRPr>
          </a:p>
        </p:txBody>
      </p:sp>
      <p:sp>
        <p:nvSpPr>
          <p:cNvPr id="17" name="CuadroTexto 16">
            <a:extLst>
              <a:ext uri="{FF2B5EF4-FFF2-40B4-BE49-F238E27FC236}">
                <a16:creationId xmlns:a16="http://schemas.microsoft.com/office/drawing/2014/main" id="{D254A531-425E-AAAB-61F1-5EA5A927DCC9}"/>
              </a:ext>
            </a:extLst>
          </p:cNvPr>
          <p:cNvSpPr txBox="1"/>
          <p:nvPr/>
        </p:nvSpPr>
        <p:spPr>
          <a:xfrm>
            <a:off x="9389631" y="6870700"/>
            <a:ext cx="2802369"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palabrasdesdecordoba.blogspot.com/2013/10/derechos-humanos-papel-mojado.html">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12" tooltip="https://creativecommons.org/licenses/by-nc-sa/3.0/">
                  <a:extLst>
                    <a:ext uri="{A12FA001-AC4F-418D-AE19-62706E023703}">
                      <ahyp:hlinkClr xmlns:ahyp="http://schemas.microsoft.com/office/drawing/2018/hyperlinkcolor" val="tx"/>
                    </a:ext>
                  </a:extLst>
                </a:hlinkClick>
              </a:rPr>
              <a:t>CC BY-SA-NC</a:t>
            </a:r>
            <a:endParaRPr lang="es-CL" sz="700">
              <a:solidFill>
                <a:srgbClr val="FFFFFF"/>
              </a:solidFill>
            </a:endParaRPr>
          </a:p>
        </p:txBody>
      </p:sp>
      <p:pic>
        <p:nvPicPr>
          <p:cNvPr id="23" name="Imagen 22" descr="Alarm clocks with mouths">
            <a:extLst>
              <a:ext uri="{FF2B5EF4-FFF2-40B4-BE49-F238E27FC236}">
                <a16:creationId xmlns:a16="http://schemas.microsoft.com/office/drawing/2014/main" id="{C48505CD-004A-81A8-2DF8-1B663D85B423}"/>
              </a:ext>
            </a:extLst>
          </p:cNvPr>
          <p:cNvPicPr>
            <a:picLocks noChangeAspect="1"/>
          </p:cNvPicPr>
          <p:nvPr/>
        </p:nvPicPr>
        <p:blipFill>
          <a:blip r:embed="rId13"/>
          <a:stretch>
            <a:fillRect/>
          </a:stretch>
        </p:blipFill>
        <p:spPr>
          <a:xfrm>
            <a:off x="528396" y="2843691"/>
            <a:ext cx="4208300" cy="2827866"/>
          </a:xfrm>
          <a:prstGeom prst="rect">
            <a:avLst/>
          </a:prstGeom>
        </p:spPr>
      </p:pic>
    </p:spTree>
    <p:extLst>
      <p:ext uri="{BB962C8B-B14F-4D97-AF65-F5344CB8AC3E}">
        <p14:creationId xmlns:p14="http://schemas.microsoft.com/office/powerpoint/2010/main" val="1319104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3886A4-0E2A-9DFE-E471-86AA9497792F}"/>
              </a:ext>
            </a:extLst>
          </p:cNvPr>
          <p:cNvSpPr txBox="1"/>
          <p:nvPr/>
        </p:nvSpPr>
        <p:spPr>
          <a:xfrm>
            <a:off x="3314700" y="2371725"/>
            <a:ext cx="7378110" cy="1384995"/>
          </a:xfrm>
          <a:prstGeom prst="rect">
            <a:avLst/>
          </a:prstGeom>
          <a:noFill/>
        </p:spPr>
        <p:txBody>
          <a:bodyPr wrap="none" rtlCol="0">
            <a:spAutoFit/>
          </a:bodyPr>
          <a:lstStyle/>
          <a:p>
            <a:pPr algn="ctr"/>
            <a:r>
              <a:rPr lang="es-CL" sz="2800" dirty="0"/>
              <a:t>! Muchas gracias ¡ </a:t>
            </a:r>
          </a:p>
          <a:p>
            <a:endParaRPr lang="es-CL" sz="2800" dirty="0"/>
          </a:p>
          <a:p>
            <a:r>
              <a:rPr lang="es-CL" sz="2800" dirty="0"/>
              <a:t>Comentarios a </a:t>
            </a:r>
            <a:r>
              <a:rPr lang="es-CL" sz="2800" dirty="0">
                <a:hlinkClick r:id="rId2"/>
              </a:rPr>
              <a:t>mreyes@temasdederecho.cl</a:t>
            </a:r>
            <a:r>
              <a:rPr lang="es-CL" sz="2800" dirty="0"/>
              <a:t> </a:t>
            </a:r>
          </a:p>
        </p:txBody>
      </p:sp>
    </p:spTree>
    <p:extLst>
      <p:ext uri="{BB962C8B-B14F-4D97-AF65-F5344CB8AC3E}">
        <p14:creationId xmlns:p14="http://schemas.microsoft.com/office/powerpoint/2010/main" val="312180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66" name="Freeform: Shape 65">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68" name="Freeform: Shape 67">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70" name="Rectangle 69">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ítulo 1">
            <a:extLst>
              <a:ext uri="{FF2B5EF4-FFF2-40B4-BE49-F238E27FC236}">
                <a16:creationId xmlns:a16="http://schemas.microsoft.com/office/drawing/2014/main" id="{6E2B83BF-9627-C7F0-EFC4-24D17AFAC7A3}"/>
              </a:ext>
            </a:extLst>
          </p:cNvPr>
          <p:cNvSpPr>
            <a:spLocks noGrp="1"/>
          </p:cNvSpPr>
          <p:nvPr>
            <p:ph type="title"/>
          </p:nvPr>
        </p:nvSpPr>
        <p:spPr>
          <a:xfrm>
            <a:off x="761999" y="762000"/>
            <a:ext cx="3048001" cy="3048000"/>
          </a:xfrm>
        </p:spPr>
        <p:txBody>
          <a:bodyPr vert="horz" lIns="91440" tIns="45720" rIns="91440" bIns="45720" rtlCol="0" anchor="b">
            <a:normAutofit/>
          </a:bodyPr>
          <a:lstStyle/>
          <a:p>
            <a:r>
              <a:rPr lang="en-US" kern="1200">
                <a:solidFill>
                  <a:schemeClr val="tx1"/>
                </a:solidFill>
                <a:latin typeface="+mj-lt"/>
                <a:ea typeface="+mj-ea"/>
                <a:cs typeface="+mj-cs"/>
              </a:rPr>
              <a:t>Un poco de historia </a:t>
            </a:r>
          </a:p>
        </p:txBody>
      </p:sp>
      <p:sp>
        <p:nvSpPr>
          <p:cNvPr id="72" name="Freeform: Shape 71">
            <a:extLst>
              <a:ext uri="{FF2B5EF4-FFF2-40B4-BE49-F238E27FC236}">
                <a16:creationId xmlns:a16="http://schemas.microsoft.com/office/drawing/2014/main" id="{A0B0D064-49EC-422C-B83B-1EF015462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74" name="Group 73">
            <a:extLst>
              <a:ext uri="{FF2B5EF4-FFF2-40B4-BE49-F238E27FC236}">
                <a16:creationId xmlns:a16="http://schemas.microsoft.com/office/drawing/2014/main" id="{97BD10BA-973B-4A2D-B0D3-232F303EE6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75" name="Freeform: Shape 74">
              <a:extLst>
                <a:ext uri="{FF2B5EF4-FFF2-40B4-BE49-F238E27FC236}">
                  <a16:creationId xmlns:a16="http://schemas.microsoft.com/office/drawing/2014/main" id="{687A88DB-DE70-4706-9273-203D5AD3C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76" name="Freeform: Shape 75">
              <a:extLst>
                <a:ext uri="{FF2B5EF4-FFF2-40B4-BE49-F238E27FC236}">
                  <a16:creationId xmlns:a16="http://schemas.microsoft.com/office/drawing/2014/main" id="{EA99C8FD-E836-4A5D-A41C-145B88F0E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pic>
        <p:nvPicPr>
          <p:cNvPr id="26" name="Imagen 25">
            <a:extLst>
              <a:ext uri="{FF2B5EF4-FFF2-40B4-BE49-F238E27FC236}">
                <a16:creationId xmlns:a16="http://schemas.microsoft.com/office/drawing/2014/main" id="{8A553477-6168-40F0-6498-E28A80ECA0E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52244" y="392174"/>
            <a:ext cx="3268134" cy="5047311"/>
          </a:xfrm>
          <a:prstGeom prst="rect">
            <a:avLst/>
          </a:prstGeom>
        </p:spPr>
      </p:pic>
      <p:pic>
        <p:nvPicPr>
          <p:cNvPr id="22" name="Gráfico 21">
            <a:extLst>
              <a:ext uri="{FF2B5EF4-FFF2-40B4-BE49-F238E27FC236}">
                <a16:creationId xmlns:a16="http://schemas.microsoft.com/office/drawing/2014/main" id="{482594D9-BE42-179B-27C9-EE3A61030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6144" y="3140468"/>
            <a:ext cx="3194863" cy="2510250"/>
          </a:xfrm>
          <a:prstGeom prst="rect">
            <a:avLst/>
          </a:prstGeom>
        </p:spPr>
      </p:pic>
      <p:pic>
        <p:nvPicPr>
          <p:cNvPr id="16" name="Marcador de contenido 15">
            <a:extLst>
              <a:ext uri="{FF2B5EF4-FFF2-40B4-BE49-F238E27FC236}">
                <a16:creationId xmlns:a16="http://schemas.microsoft.com/office/drawing/2014/main" id="{0F4FEC4E-A7AC-1E5B-8B84-AAA098606239}"/>
              </a:ext>
            </a:extLst>
          </p:cNvPr>
          <p:cNvPicPr>
            <a:picLocks noGrp="1" noChangeAspect="1"/>
          </p:cNvPicPr>
          <p:nvPr>
            <p:ph idx="1"/>
          </p:nvPr>
        </p:nvPicPr>
        <p:blipFill rotWithShape="1">
          <a:blip r:embed="rId6">
            <a:extLst>
              <a:ext uri="{837473B0-CC2E-450A-ABE3-18F120FF3D39}">
                <a1611:picAttrSrcUrl xmlns:a1611="http://schemas.microsoft.com/office/drawing/2016/11/main" r:id="rId7"/>
              </a:ext>
            </a:extLst>
          </a:blip>
          <a:srcRect l="4696" r="9945" b="-1"/>
          <a:stretch/>
        </p:blipFill>
        <p:spPr>
          <a:xfrm>
            <a:off x="4502653" y="380999"/>
            <a:ext cx="2856938" cy="2510251"/>
          </a:xfrm>
          <a:prstGeom prst="rect">
            <a:avLst/>
          </a:prstGeom>
        </p:spPr>
      </p:pic>
      <p:sp>
        <p:nvSpPr>
          <p:cNvPr id="18" name="CuadroTexto 17">
            <a:extLst>
              <a:ext uri="{FF2B5EF4-FFF2-40B4-BE49-F238E27FC236}">
                <a16:creationId xmlns:a16="http://schemas.microsoft.com/office/drawing/2014/main" id="{241375FA-12D1-1F27-1156-433F788B6482}"/>
              </a:ext>
            </a:extLst>
          </p:cNvPr>
          <p:cNvSpPr txBox="1"/>
          <p:nvPr/>
        </p:nvSpPr>
        <p:spPr>
          <a:xfrm>
            <a:off x="4464975" y="2815803"/>
            <a:ext cx="2659702" cy="200055"/>
          </a:xfrm>
          <a:prstGeom prst="rect">
            <a:avLst/>
          </a:prstGeom>
          <a:solidFill>
            <a:srgbClr val="000000"/>
          </a:solidFill>
        </p:spPr>
        <p:txBody>
          <a:bodyPr wrap="none" rtlCol="0">
            <a:spAutoFit/>
          </a:bodyPr>
          <a:lstStyle/>
          <a:p>
            <a:pPr algn="r">
              <a:spcAft>
                <a:spcPts val="600"/>
              </a:spcAft>
            </a:pPr>
            <a:r>
              <a:rPr lang="es-CL" sz="700" dirty="0">
                <a:solidFill>
                  <a:srgbClr val="FFFFFF"/>
                </a:solidFill>
                <a:hlinkClick r:id="rId7" tooltip="https://edmethods.com/student-posts/letat-cest-moi-absolutism-and-the-state/">
                  <a:extLst>
                    <a:ext uri="{A12FA001-AC4F-418D-AE19-62706E023703}">
                      <ahyp:hlinkClr xmlns:ahyp="http://schemas.microsoft.com/office/drawing/2018/hyperlinkcolor" val="tx"/>
                    </a:ext>
                  </a:extLst>
                </a:hlinkClick>
              </a:rPr>
              <a:t>Esta foto</a:t>
            </a:r>
            <a:r>
              <a:rPr lang="es-CL" sz="700" dirty="0">
                <a:solidFill>
                  <a:srgbClr val="FFFFFF"/>
                </a:solidFill>
              </a:rPr>
              <a:t> de Autor desconocido está bajo licencia </a:t>
            </a:r>
            <a:r>
              <a:rPr lang="es-CL" sz="700" dirty="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s-CL" sz="700" dirty="0">
              <a:solidFill>
                <a:srgbClr val="FFFFFF"/>
              </a:solidFill>
            </a:endParaRPr>
          </a:p>
        </p:txBody>
      </p:sp>
      <p:sp>
        <p:nvSpPr>
          <p:cNvPr id="30" name="CuadroTexto 29">
            <a:extLst>
              <a:ext uri="{FF2B5EF4-FFF2-40B4-BE49-F238E27FC236}">
                <a16:creationId xmlns:a16="http://schemas.microsoft.com/office/drawing/2014/main" id="{D8BFAC37-A5B8-2554-4FC4-0066B5564159}"/>
              </a:ext>
            </a:extLst>
          </p:cNvPr>
          <p:cNvSpPr txBox="1"/>
          <p:nvPr/>
        </p:nvSpPr>
        <p:spPr>
          <a:xfrm>
            <a:off x="8157843" y="5650718"/>
            <a:ext cx="2497799" cy="200055"/>
          </a:xfrm>
          <a:prstGeom prst="rect">
            <a:avLst/>
          </a:prstGeom>
          <a:solidFill>
            <a:srgbClr val="000000"/>
          </a:solidFill>
        </p:spPr>
        <p:txBody>
          <a:bodyPr wrap="none" rtlCol="0">
            <a:spAutoFit/>
          </a:bodyPr>
          <a:lstStyle/>
          <a:p>
            <a:pPr algn="r">
              <a:spcAft>
                <a:spcPts val="600"/>
              </a:spcAft>
            </a:pPr>
            <a:r>
              <a:rPr lang="es-CL" sz="700" dirty="0">
                <a:solidFill>
                  <a:srgbClr val="FFFFFF"/>
                </a:solidFill>
                <a:hlinkClick r:id="rId3" tooltip="https://c80.cl/tribunal-constitucional/constitucion_de_chile_de_1925-2-2/">
                  <a:extLst>
                    <a:ext uri="{A12FA001-AC4F-418D-AE19-62706E023703}">
                      <ahyp:hlinkClr xmlns:ahyp="http://schemas.microsoft.com/office/drawing/2018/hyperlinkcolor" val="tx"/>
                    </a:ext>
                  </a:extLst>
                </a:hlinkClick>
              </a:rPr>
              <a:t>Esta foto</a:t>
            </a:r>
            <a:r>
              <a:rPr lang="es-CL" sz="700" dirty="0">
                <a:solidFill>
                  <a:srgbClr val="FFFFFF"/>
                </a:solidFill>
              </a:rPr>
              <a:t> de Autor desconocido está bajo licencia </a:t>
            </a:r>
            <a:r>
              <a:rPr lang="es-CL" sz="700" dirty="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s-CL" sz="700" dirty="0">
              <a:solidFill>
                <a:srgbClr val="FFFFFF"/>
              </a:solidFill>
            </a:endParaRPr>
          </a:p>
        </p:txBody>
      </p:sp>
    </p:spTree>
    <p:extLst>
      <p:ext uri="{BB962C8B-B14F-4D97-AF65-F5344CB8AC3E}">
        <p14:creationId xmlns:p14="http://schemas.microsoft.com/office/powerpoint/2010/main" val="174115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2303119-3D1F-3BFD-54D1-8C60D733EB5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629" r="26845" b="1"/>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2" name="Freeform: Shape 11">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Marcador de contenido 2">
            <a:extLst>
              <a:ext uri="{FF2B5EF4-FFF2-40B4-BE49-F238E27FC236}">
                <a16:creationId xmlns:a16="http://schemas.microsoft.com/office/drawing/2014/main" id="{7CC41F46-5929-20A8-C3FE-216E5576C4B6}"/>
              </a:ext>
            </a:extLst>
          </p:cNvPr>
          <p:cNvSpPr>
            <a:spLocks noGrp="1"/>
          </p:cNvSpPr>
          <p:nvPr>
            <p:ph idx="1"/>
          </p:nvPr>
        </p:nvSpPr>
        <p:spPr>
          <a:xfrm>
            <a:off x="762000" y="2286000"/>
            <a:ext cx="5334000" cy="3810001"/>
          </a:xfrm>
        </p:spPr>
        <p:txBody>
          <a:bodyPr>
            <a:normAutofit/>
          </a:bodyPr>
          <a:lstStyle/>
          <a:p>
            <a:pPr marL="0" indent="0">
              <a:lnSpc>
                <a:spcPct val="115000"/>
              </a:lnSpc>
              <a:buNone/>
            </a:pPr>
            <a:r>
              <a:rPr lang="es-CL" sz="2000"/>
              <a:t>ART. 87. Habrá Tribunales Administrativos, formados con miembros permanentes, para resolver las reclamaciones que se interpongan contra los actos o disposiciones arbitrarias de las autoridades políticas o administrativas y cuyo conocimiento no esté entregado a otros Tribunales por la Constitución o las leyes. Su organización y atribuciones son materia de ley.</a:t>
            </a:r>
          </a:p>
        </p:txBody>
      </p:sp>
      <p:sp>
        <p:nvSpPr>
          <p:cNvPr id="2" name="Título 1">
            <a:extLst>
              <a:ext uri="{FF2B5EF4-FFF2-40B4-BE49-F238E27FC236}">
                <a16:creationId xmlns:a16="http://schemas.microsoft.com/office/drawing/2014/main" id="{71BEFEE2-A812-C6BC-7941-A147953E70D9}"/>
              </a:ext>
            </a:extLst>
          </p:cNvPr>
          <p:cNvSpPr>
            <a:spLocks noGrp="1"/>
          </p:cNvSpPr>
          <p:nvPr>
            <p:ph type="title"/>
          </p:nvPr>
        </p:nvSpPr>
        <p:spPr>
          <a:xfrm>
            <a:off x="762000" y="762000"/>
            <a:ext cx="5334000" cy="1524000"/>
          </a:xfrm>
        </p:spPr>
        <p:txBody>
          <a:bodyPr>
            <a:normAutofit/>
          </a:bodyPr>
          <a:lstStyle/>
          <a:p>
            <a:r>
              <a:rPr lang="es-CL" sz="3200"/>
              <a:t>¿Qué pasó en 1925?</a:t>
            </a:r>
          </a:p>
        </p:txBody>
      </p:sp>
    </p:spTree>
    <p:extLst>
      <p:ext uri="{BB962C8B-B14F-4D97-AF65-F5344CB8AC3E}">
        <p14:creationId xmlns:p14="http://schemas.microsoft.com/office/powerpoint/2010/main" val="3296138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3F9AA6CF-2487-5E1C-3ACB-4E2EECCCB3C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233" r="17538" b="1"/>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3" name="Freeform: Shape 12">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Marcador de contenido 2">
            <a:extLst>
              <a:ext uri="{FF2B5EF4-FFF2-40B4-BE49-F238E27FC236}">
                <a16:creationId xmlns:a16="http://schemas.microsoft.com/office/drawing/2014/main" id="{FA9B4488-16AF-3B9B-3229-7387ED3AC4E8}"/>
              </a:ext>
            </a:extLst>
          </p:cNvPr>
          <p:cNvSpPr>
            <a:spLocks noGrp="1"/>
          </p:cNvSpPr>
          <p:nvPr>
            <p:ph idx="1"/>
          </p:nvPr>
        </p:nvSpPr>
        <p:spPr>
          <a:xfrm>
            <a:off x="762000" y="2286000"/>
            <a:ext cx="5334000" cy="3810001"/>
          </a:xfrm>
        </p:spPr>
        <p:txBody>
          <a:bodyPr>
            <a:normAutofit/>
          </a:bodyPr>
          <a:lstStyle/>
          <a:p>
            <a:pPr>
              <a:lnSpc>
                <a:spcPct val="115000"/>
              </a:lnSpc>
            </a:pPr>
            <a:r>
              <a:rPr lang="es-CL" sz="2400"/>
              <a:t>Constitución 1980 actualmente: No hace referencia a tribunales contencioso administrativos</a:t>
            </a:r>
          </a:p>
          <a:p>
            <a:pPr>
              <a:lnSpc>
                <a:spcPct val="115000"/>
              </a:lnSpc>
            </a:pPr>
            <a:r>
              <a:rPr lang="es-CL" sz="2400"/>
              <a:t>Multiplicidad de procedimientos (supletorio CPC en general)</a:t>
            </a:r>
          </a:p>
          <a:p>
            <a:pPr>
              <a:lnSpc>
                <a:spcPct val="115000"/>
              </a:lnSpc>
            </a:pPr>
            <a:r>
              <a:rPr lang="es-CL" sz="2400"/>
              <a:t>Multiplicidad de tribunales (desde Ministro Corte Suprema hasta juez de policía local) </a:t>
            </a:r>
          </a:p>
          <a:p>
            <a:pPr>
              <a:lnSpc>
                <a:spcPct val="115000"/>
              </a:lnSpc>
            </a:pPr>
            <a:endParaRPr lang="es-CL" sz="2400"/>
          </a:p>
          <a:p>
            <a:pPr>
              <a:lnSpc>
                <a:spcPct val="115000"/>
              </a:lnSpc>
            </a:pPr>
            <a:endParaRPr lang="es-CL" sz="2400"/>
          </a:p>
        </p:txBody>
      </p:sp>
      <p:sp>
        <p:nvSpPr>
          <p:cNvPr id="2" name="Título 1">
            <a:extLst>
              <a:ext uri="{FF2B5EF4-FFF2-40B4-BE49-F238E27FC236}">
                <a16:creationId xmlns:a16="http://schemas.microsoft.com/office/drawing/2014/main" id="{BB94F6BD-E5FE-B393-7AA7-99AD2CBDB680}"/>
              </a:ext>
            </a:extLst>
          </p:cNvPr>
          <p:cNvSpPr>
            <a:spLocks noGrp="1"/>
          </p:cNvSpPr>
          <p:nvPr>
            <p:ph type="title"/>
          </p:nvPr>
        </p:nvSpPr>
        <p:spPr>
          <a:xfrm>
            <a:off x="762000" y="762000"/>
            <a:ext cx="5334000" cy="1524000"/>
          </a:xfrm>
        </p:spPr>
        <p:txBody>
          <a:bodyPr>
            <a:normAutofit/>
          </a:bodyPr>
          <a:lstStyle/>
          <a:p>
            <a:r>
              <a:rPr lang="es-CL" sz="3200"/>
              <a:t>Regulación actual </a:t>
            </a:r>
          </a:p>
        </p:txBody>
      </p:sp>
      <p:sp>
        <p:nvSpPr>
          <p:cNvPr id="6" name="CuadroTexto 5">
            <a:extLst>
              <a:ext uri="{FF2B5EF4-FFF2-40B4-BE49-F238E27FC236}">
                <a16:creationId xmlns:a16="http://schemas.microsoft.com/office/drawing/2014/main" id="{C5FBBD0E-43DB-C99F-C0BE-05D6AF25C981}"/>
              </a:ext>
            </a:extLst>
          </p:cNvPr>
          <p:cNvSpPr txBox="1"/>
          <p:nvPr/>
        </p:nvSpPr>
        <p:spPr>
          <a:xfrm>
            <a:off x="9389631" y="6657945"/>
            <a:ext cx="2802369"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3" tooltip="https://www.flickr.com/photos/ministeriodeobraspublicas/50490124372/">
                  <a:extLst>
                    <a:ext uri="{A12FA001-AC4F-418D-AE19-62706E023703}">
                      <ahyp:hlinkClr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CL" sz="700">
              <a:solidFill>
                <a:srgbClr val="FFFFFF"/>
              </a:solidFill>
            </a:endParaRPr>
          </a:p>
        </p:txBody>
      </p:sp>
    </p:spTree>
    <p:extLst>
      <p:ext uri="{BB962C8B-B14F-4D97-AF65-F5344CB8AC3E}">
        <p14:creationId xmlns:p14="http://schemas.microsoft.com/office/powerpoint/2010/main" val="50732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445AF-108B-BEA8-41F1-A6FD4789C176}"/>
              </a:ext>
            </a:extLst>
          </p:cNvPr>
          <p:cNvSpPr>
            <a:spLocks noGrp="1"/>
          </p:cNvSpPr>
          <p:nvPr>
            <p:ph type="title"/>
          </p:nvPr>
        </p:nvSpPr>
        <p:spPr/>
        <p:txBody>
          <a:bodyPr/>
          <a:lstStyle/>
          <a:p>
            <a:r>
              <a:rPr lang="es-CL" dirty="0"/>
              <a:t>Algunos ejemplos de tribunales </a:t>
            </a:r>
          </a:p>
        </p:txBody>
      </p:sp>
      <p:pic>
        <p:nvPicPr>
          <p:cNvPr id="5" name="Marcador de contenido 4">
            <a:extLst>
              <a:ext uri="{FF2B5EF4-FFF2-40B4-BE49-F238E27FC236}">
                <a16:creationId xmlns:a16="http://schemas.microsoft.com/office/drawing/2014/main" id="{AF4AC663-50E6-523C-E3A1-28FD8E38C26E}"/>
              </a:ext>
            </a:extLst>
          </p:cNvPr>
          <p:cNvPicPr>
            <a:picLocks noGrp="1" noChangeAspect="1"/>
          </p:cNvPicPr>
          <p:nvPr>
            <p:ph idx="1"/>
          </p:nvPr>
        </p:nvPicPr>
        <p:blipFill>
          <a:blip r:embed="rId2"/>
          <a:stretch>
            <a:fillRect/>
          </a:stretch>
        </p:blipFill>
        <p:spPr>
          <a:xfrm>
            <a:off x="762000" y="3356768"/>
            <a:ext cx="4572000" cy="1016000"/>
          </a:xfrm>
        </p:spPr>
      </p:pic>
      <p:pic>
        <p:nvPicPr>
          <p:cNvPr id="7" name="Imagen 6">
            <a:extLst>
              <a:ext uri="{FF2B5EF4-FFF2-40B4-BE49-F238E27FC236}">
                <a16:creationId xmlns:a16="http://schemas.microsoft.com/office/drawing/2014/main" id="{B9D6D108-C934-9BFE-6423-7EC8C7CB68F3}"/>
              </a:ext>
            </a:extLst>
          </p:cNvPr>
          <p:cNvPicPr>
            <a:picLocks noChangeAspect="1"/>
          </p:cNvPicPr>
          <p:nvPr/>
        </p:nvPicPr>
        <p:blipFill>
          <a:blip r:embed="rId3"/>
          <a:stretch>
            <a:fillRect/>
          </a:stretch>
        </p:blipFill>
        <p:spPr>
          <a:xfrm>
            <a:off x="626993" y="2148284"/>
            <a:ext cx="5181600" cy="838200"/>
          </a:xfrm>
          <a:prstGeom prst="rect">
            <a:avLst/>
          </a:prstGeom>
        </p:spPr>
      </p:pic>
      <p:pic>
        <p:nvPicPr>
          <p:cNvPr id="9" name="Imagen 8">
            <a:extLst>
              <a:ext uri="{FF2B5EF4-FFF2-40B4-BE49-F238E27FC236}">
                <a16:creationId xmlns:a16="http://schemas.microsoft.com/office/drawing/2014/main" id="{BA2B8DBA-AEDE-1374-5616-E44BF0A61F4F}"/>
              </a:ext>
            </a:extLst>
          </p:cNvPr>
          <p:cNvPicPr>
            <a:picLocks noChangeAspect="1"/>
          </p:cNvPicPr>
          <p:nvPr/>
        </p:nvPicPr>
        <p:blipFill>
          <a:blip r:embed="rId4"/>
          <a:stretch>
            <a:fillRect/>
          </a:stretch>
        </p:blipFill>
        <p:spPr>
          <a:xfrm>
            <a:off x="8585860" y="1837530"/>
            <a:ext cx="3415640" cy="2277093"/>
          </a:xfrm>
          <a:prstGeom prst="rect">
            <a:avLst/>
          </a:prstGeom>
        </p:spPr>
      </p:pic>
      <p:pic>
        <p:nvPicPr>
          <p:cNvPr id="11" name="Imagen 10">
            <a:extLst>
              <a:ext uri="{FF2B5EF4-FFF2-40B4-BE49-F238E27FC236}">
                <a16:creationId xmlns:a16="http://schemas.microsoft.com/office/drawing/2014/main" id="{42A50835-E2F7-CB98-39D3-65AA205EBCDD}"/>
              </a:ext>
            </a:extLst>
          </p:cNvPr>
          <p:cNvPicPr>
            <a:picLocks noChangeAspect="1"/>
          </p:cNvPicPr>
          <p:nvPr/>
        </p:nvPicPr>
        <p:blipFill>
          <a:blip r:embed="rId5"/>
          <a:stretch>
            <a:fillRect/>
          </a:stretch>
        </p:blipFill>
        <p:spPr>
          <a:xfrm>
            <a:off x="981776" y="4743052"/>
            <a:ext cx="2984500" cy="1016000"/>
          </a:xfrm>
          <a:prstGeom prst="rect">
            <a:avLst/>
          </a:prstGeom>
        </p:spPr>
      </p:pic>
      <p:pic>
        <p:nvPicPr>
          <p:cNvPr id="13" name="Imagen 12">
            <a:extLst>
              <a:ext uri="{FF2B5EF4-FFF2-40B4-BE49-F238E27FC236}">
                <a16:creationId xmlns:a16="http://schemas.microsoft.com/office/drawing/2014/main" id="{7C577604-DD2B-D0C0-18E3-FB9E9FDE6A3D}"/>
              </a:ext>
            </a:extLst>
          </p:cNvPr>
          <p:cNvPicPr>
            <a:picLocks noChangeAspect="1"/>
          </p:cNvPicPr>
          <p:nvPr/>
        </p:nvPicPr>
        <p:blipFill>
          <a:blip r:embed="rId6"/>
          <a:stretch>
            <a:fillRect/>
          </a:stretch>
        </p:blipFill>
        <p:spPr>
          <a:xfrm>
            <a:off x="5717639" y="3420268"/>
            <a:ext cx="2082800" cy="889000"/>
          </a:xfrm>
          <a:prstGeom prst="rect">
            <a:avLst/>
          </a:prstGeom>
        </p:spPr>
      </p:pic>
      <p:pic>
        <p:nvPicPr>
          <p:cNvPr id="15" name="Imagen 14">
            <a:extLst>
              <a:ext uri="{FF2B5EF4-FFF2-40B4-BE49-F238E27FC236}">
                <a16:creationId xmlns:a16="http://schemas.microsoft.com/office/drawing/2014/main" id="{0A5961EC-8CD6-D63E-5DDD-8258EB427676}"/>
              </a:ext>
            </a:extLst>
          </p:cNvPr>
          <p:cNvPicPr>
            <a:picLocks noChangeAspect="1"/>
          </p:cNvPicPr>
          <p:nvPr/>
        </p:nvPicPr>
        <p:blipFill>
          <a:blip r:embed="rId7"/>
          <a:stretch>
            <a:fillRect/>
          </a:stretch>
        </p:blipFill>
        <p:spPr>
          <a:xfrm>
            <a:off x="4281879" y="4574692"/>
            <a:ext cx="3304804" cy="1737687"/>
          </a:xfrm>
          <a:prstGeom prst="rect">
            <a:avLst/>
          </a:prstGeom>
        </p:spPr>
      </p:pic>
    </p:spTree>
    <p:extLst>
      <p:ext uri="{BB962C8B-B14F-4D97-AF65-F5344CB8AC3E}">
        <p14:creationId xmlns:p14="http://schemas.microsoft.com/office/powerpoint/2010/main" val="50187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CE3CEC-A34E-971D-3CA8-1809FDFAEEF7}"/>
              </a:ext>
            </a:extLst>
          </p:cNvPr>
          <p:cNvSpPr>
            <a:spLocks noGrp="1"/>
          </p:cNvSpPr>
          <p:nvPr>
            <p:ph type="title"/>
          </p:nvPr>
        </p:nvSpPr>
        <p:spPr/>
        <p:txBody>
          <a:bodyPr/>
          <a:lstStyle/>
          <a:p>
            <a:r>
              <a:rPr lang="es-CL" dirty="0"/>
              <a:t>Ejemplos de procedimientos / leyes </a:t>
            </a:r>
          </a:p>
        </p:txBody>
      </p:sp>
      <p:sp>
        <p:nvSpPr>
          <p:cNvPr id="3" name="Marcador de contenido 2">
            <a:extLst>
              <a:ext uri="{FF2B5EF4-FFF2-40B4-BE49-F238E27FC236}">
                <a16:creationId xmlns:a16="http://schemas.microsoft.com/office/drawing/2014/main" id="{87E28359-98EF-2991-857A-18C092190C9E}"/>
              </a:ext>
            </a:extLst>
          </p:cNvPr>
          <p:cNvSpPr>
            <a:spLocks noGrp="1"/>
          </p:cNvSpPr>
          <p:nvPr>
            <p:ph idx="1"/>
          </p:nvPr>
        </p:nvSpPr>
        <p:spPr/>
        <p:txBody>
          <a:bodyPr>
            <a:normAutofit lnSpcReduction="10000"/>
          </a:bodyPr>
          <a:lstStyle/>
          <a:p>
            <a:r>
              <a:rPr lang="es-CL" dirty="0"/>
              <a:t>Sumario (breve y sumariamente), CPC</a:t>
            </a:r>
          </a:p>
          <a:p>
            <a:r>
              <a:rPr lang="es-CL" dirty="0"/>
              <a:t>Hacienda (supletorio el P. Ordinario)</a:t>
            </a:r>
          </a:p>
          <a:p>
            <a:r>
              <a:rPr lang="es-CL" dirty="0"/>
              <a:t>Código tributario </a:t>
            </a:r>
          </a:p>
          <a:p>
            <a:r>
              <a:rPr lang="es-CL" dirty="0"/>
              <a:t>Ley Orgánica constitucional de Municipalidades</a:t>
            </a:r>
          </a:p>
          <a:p>
            <a:r>
              <a:rPr lang="es-CL" dirty="0"/>
              <a:t>Ley de acceso a la información pública</a:t>
            </a:r>
          </a:p>
          <a:p>
            <a:r>
              <a:rPr lang="es-CL" dirty="0"/>
              <a:t>Código sanitario, entre muchas otras </a:t>
            </a:r>
          </a:p>
          <a:p>
            <a:endParaRPr lang="es-CL" dirty="0"/>
          </a:p>
        </p:txBody>
      </p:sp>
    </p:spTree>
    <p:extLst>
      <p:ext uri="{BB962C8B-B14F-4D97-AF65-F5344CB8AC3E}">
        <p14:creationId xmlns:p14="http://schemas.microsoft.com/office/powerpoint/2010/main" val="1428417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3E1B1D-0497-F68F-BB58-A2DC14CC4F04}"/>
              </a:ext>
            </a:extLst>
          </p:cNvPr>
          <p:cNvSpPr>
            <a:spLocks noGrp="1"/>
          </p:cNvSpPr>
          <p:nvPr>
            <p:ph type="title"/>
          </p:nvPr>
        </p:nvSpPr>
        <p:spPr>
          <a:xfrm>
            <a:off x="2005013" y="0"/>
            <a:ext cx="10668000" cy="1524000"/>
          </a:xfrm>
        </p:spPr>
        <p:txBody>
          <a:bodyPr/>
          <a:lstStyle/>
          <a:p>
            <a:r>
              <a:rPr lang="es-CL" dirty="0"/>
              <a:t>Proyecto de nueva constitución </a:t>
            </a:r>
          </a:p>
        </p:txBody>
      </p:sp>
      <p:sp>
        <p:nvSpPr>
          <p:cNvPr id="3" name="Marcador de contenido 2">
            <a:extLst>
              <a:ext uri="{FF2B5EF4-FFF2-40B4-BE49-F238E27FC236}">
                <a16:creationId xmlns:a16="http://schemas.microsoft.com/office/drawing/2014/main" id="{A78044D4-2336-2106-A697-1CDA030EC763}"/>
              </a:ext>
            </a:extLst>
          </p:cNvPr>
          <p:cNvSpPr>
            <a:spLocks noGrp="1"/>
          </p:cNvSpPr>
          <p:nvPr>
            <p:ph idx="1"/>
          </p:nvPr>
        </p:nvSpPr>
        <p:spPr>
          <a:xfrm>
            <a:off x="762000" y="1228725"/>
            <a:ext cx="11196638" cy="5286375"/>
          </a:xfrm>
        </p:spPr>
        <p:txBody>
          <a:bodyPr>
            <a:normAutofit fontScale="92500" lnSpcReduction="10000"/>
          </a:bodyPr>
          <a:lstStyle/>
          <a:p>
            <a:pPr marL="0" indent="0">
              <a:buNone/>
            </a:pPr>
            <a:r>
              <a:rPr lang="es-CL" dirty="0"/>
              <a:t>Art. 332</a:t>
            </a:r>
          </a:p>
          <a:p>
            <a:pPr marL="0" indent="0">
              <a:buNone/>
            </a:pPr>
            <a:r>
              <a:rPr lang="es-CL" dirty="0"/>
              <a:t>1.    Los tribunales administrativos conocen y resuelven las acciones dirigidas en contra de la Administración del Estado o promovidas por esta y las demás materias que establezca la ley. </a:t>
            </a:r>
          </a:p>
          <a:p>
            <a:pPr marL="0" indent="0">
              <a:buNone/>
            </a:pPr>
            <a:r>
              <a:rPr lang="es-CL" dirty="0"/>
              <a:t>2.    Para su conocimiento y resolución la ley establecerá un procedimiento unificado, simple y expedito. </a:t>
            </a:r>
          </a:p>
          <a:p>
            <a:pPr marL="0" indent="0">
              <a:buNone/>
            </a:pPr>
            <a:r>
              <a:rPr lang="es-CL" dirty="0"/>
              <a:t>3.    Habrá al menos un tribunal administrativo en cada región del país y podrán funcionar en salas especializadas. </a:t>
            </a:r>
          </a:p>
          <a:p>
            <a:pPr marL="0" indent="0">
              <a:buNone/>
            </a:pPr>
            <a:r>
              <a:rPr lang="es-CL" dirty="0"/>
              <a:t>4.    Los asuntos de competencia de estos tribunales no podrán ser sometidos a arbitraje.</a:t>
            </a:r>
          </a:p>
        </p:txBody>
      </p:sp>
    </p:spTree>
    <p:extLst>
      <p:ext uri="{BB962C8B-B14F-4D97-AF65-F5344CB8AC3E}">
        <p14:creationId xmlns:p14="http://schemas.microsoft.com/office/powerpoint/2010/main" val="558435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BB2E9-C05B-4A65-48FB-89BACE1FCC5E}"/>
              </a:ext>
            </a:extLst>
          </p:cNvPr>
          <p:cNvSpPr>
            <a:spLocks noGrp="1"/>
          </p:cNvSpPr>
          <p:nvPr>
            <p:ph type="title"/>
          </p:nvPr>
        </p:nvSpPr>
        <p:spPr>
          <a:xfrm>
            <a:off x="919162" y="0"/>
            <a:ext cx="10668000" cy="1524000"/>
          </a:xfrm>
        </p:spPr>
        <p:txBody>
          <a:bodyPr/>
          <a:lstStyle/>
          <a:p>
            <a:r>
              <a:rPr lang="es-CL" dirty="0"/>
              <a:t>Proyecto de nueva constitución </a:t>
            </a:r>
          </a:p>
        </p:txBody>
      </p:sp>
      <p:sp>
        <p:nvSpPr>
          <p:cNvPr id="3" name="Marcador de contenido 2">
            <a:extLst>
              <a:ext uri="{FF2B5EF4-FFF2-40B4-BE49-F238E27FC236}">
                <a16:creationId xmlns:a16="http://schemas.microsoft.com/office/drawing/2014/main" id="{1B814F34-1895-24D9-929C-BC0D396838B1}"/>
              </a:ext>
            </a:extLst>
          </p:cNvPr>
          <p:cNvSpPr>
            <a:spLocks noGrp="1"/>
          </p:cNvSpPr>
          <p:nvPr>
            <p:ph idx="1"/>
          </p:nvPr>
        </p:nvSpPr>
        <p:spPr>
          <a:xfrm>
            <a:off x="761999" y="1028700"/>
            <a:ext cx="11268075" cy="5586413"/>
          </a:xfrm>
        </p:spPr>
        <p:txBody>
          <a:bodyPr>
            <a:normAutofit fontScale="62500" lnSpcReduction="20000"/>
          </a:bodyPr>
          <a:lstStyle/>
          <a:p>
            <a:pPr marL="0" indent="0" algn="just">
              <a:buNone/>
            </a:pPr>
            <a:r>
              <a:rPr lang="es-CL" b="1" dirty="0"/>
              <a:t>ARTICULADO TRANSITORIO: Cuadragésima cuarta (44)</a:t>
            </a:r>
          </a:p>
          <a:p>
            <a:pPr marL="0" indent="0" algn="just">
              <a:buNone/>
            </a:pPr>
            <a:r>
              <a:rPr lang="es-CL" dirty="0"/>
              <a:t>1.    Dentro de los tres años siguientes a la entrada en vigencia de esta Constitución, el Presidente de la República deberá presentar el o los proyectos de ley necesarios para establecer los tribunales administrativos señalados en el artículo 332, fusionando los tribunales tributarios y aduaneros, el Tribunal de Cuentas, el Tribunal de Contratación Pública y el Tribunal de Propiedad Industrial en los nuevos tribunales administrativos para su integración al Sistema Nacional de Justicia. Si el proyecto de ley no fuese despachado en un plazo de cuatro años desde la entrada en vigencia de esta Constitución, los tribunales señalados se integrarán directamente al Sistema Nacional de Justicia. </a:t>
            </a:r>
          </a:p>
          <a:p>
            <a:pPr marL="0" indent="0" algn="just">
              <a:buNone/>
            </a:pPr>
            <a:r>
              <a:rPr lang="es-CL" dirty="0"/>
              <a:t>2.    Esta ley deberá establecer el proceso administrativo que fije las bases de su orden jurisdiccional y determine un procedimiento de aplicación general y los procedimientos especiales que correspondan. Mientras no se promulgue esta ley, los tribunales individualizados en este artículo continuarán conociendo las causas que les correspondan de acuerdo con su competencia y procedimientos. </a:t>
            </a:r>
          </a:p>
          <a:p>
            <a:pPr marL="0" indent="0" algn="just">
              <a:buNone/>
            </a:pPr>
            <a:r>
              <a:rPr lang="es-CL" dirty="0"/>
              <a:t>3.    La ley deberá crear progresivamente los nuevos tribunales ambientales previstos en la Constitución, y mientras ello no ocurra, los tribunales ambientales mantendrán su competencia territorial y seguirán conociendo conforme a las normas procedimentales vigentes.</a:t>
            </a:r>
          </a:p>
          <a:p>
            <a:pPr marL="0" indent="0" algn="just">
              <a:buNone/>
            </a:pPr>
            <a:endParaRPr lang="es-CL" dirty="0"/>
          </a:p>
          <a:p>
            <a:pPr marL="0" indent="0" algn="just">
              <a:buNone/>
            </a:pPr>
            <a:endParaRPr lang="es-CL" dirty="0"/>
          </a:p>
          <a:p>
            <a:pPr marL="0" indent="0" algn="just">
              <a:buNone/>
            </a:pPr>
            <a:endParaRPr lang="es-CL" dirty="0"/>
          </a:p>
        </p:txBody>
      </p:sp>
    </p:spTree>
    <p:extLst>
      <p:ext uri="{BB962C8B-B14F-4D97-AF65-F5344CB8AC3E}">
        <p14:creationId xmlns:p14="http://schemas.microsoft.com/office/powerpoint/2010/main" val="63074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BB2E9-C05B-4A65-48FB-89BACE1FCC5E}"/>
              </a:ext>
            </a:extLst>
          </p:cNvPr>
          <p:cNvSpPr>
            <a:spLocks noGrp="1"/>
          </p:cNvSpPr>
          <p:nvPr>
            <p:ph type="title"/>
          </p:nvPr>
        </p:nvSpPr>
        <p:spPr>
          <a:xfrm>
            <a:off x="990600" y="242887"/>
            <a:ext cx="10668000" cy="1524000"/>
          </a:xfrm>
        </p:spPr>
        <p:txBody>
          <a:bodyPr/>
          <a:lstStyle/>
          <a:p>
            <a:r>
              <a:rPr lang="es-CL" dirty="0"/>
              <a:t>Proyecto de nueva constitución </a:t>
            </a:r>
          </a:p>
        </p:txBody>
      </p:sp>
      <p:sp>
        <p:nvSpPr>
          <p:cNvPr id="3" name="Marcador de contenido 2">
            <a:extLst>
              <a:ext uri="{FF2B5EF4-FFF2-40B4-BE49-F238E27FC236}">
                <a16:creationId xmlns:a16="http://schemas.microsoft.com/office/drawing/2014/main" id="{1B814F34-1895-24D9-929C-BC0D396838B1}"/>
              </a:ext>
            </a:extLst>
          </p:cNvPr>
          <p:cNvSpPr>
            <a:spLocks noGrp="1"/>
          </p:cNvSpPr>
          <p:nvPr>
            <p:ph idx="1"/>
          </p:nvPr>
        </p:nvSpPr>
        <p:spPr>
          <a:xfrm>
            <a:off x="762000" y="1885950"/>
            <a:ext cx="11125200" cy="4729163"/>
          </a:xfrm>
        </p:spPr>
        <p:txBody>
          <a:bodyPr>
            <a:normAutofit fontScale="70000" lnSpcReduction="20000"/>
          </a:bodyPr>
          <a:lstStyle/>
          <a:p>
            <a:pPr marL="0" indent="0" algn="just">
              <a:buNone/>
            </a:pPr>
            <a:r>
              <a:rPr lang="es-CL" b="1" dirty="0"/>
              <a:t>ARTICULADO TRANSITORIO: Cuadragésima sexta (46)</a:t>
            </a:r>
          </a:p>
          <a:p>
            <a:pPr marL="0" indent="0" algn="just">
              <a:buNone/>
            </a:pPr>
            <a:r>
              <a:rPr lang="es-CL" dirty="0"/>
              <a:t>1.    Mientras no se dicte la ley que contemple el procedimiento general señalado en el artículo sobre lo contencioso administrativo, y siempre que no exista un procedimiento especial, podrá reclamarse jurisdiccionalmente la nulidad de un acto administrativo, así como la declaración de ilegalidad de una omisión, ante el juez de letras en lo civil del domicilio de la autoridad reclamada.</a:t>
            </a:r>
          </a:p>
          <a:p>
            <a:pPr marL="0" indent="0" algn="just">
              <a:buNone/>
            </a:pPr>
            <a:endParaRPr lang="es-CL" dirty="0"/>
          </a:p>
          <a:p>
            <a:pPr marL="0" indent="0" algn="just">
              <a:buNone/>
            </a:pPr>
            <a:r>
              <a:rPr lang="es-CL" dirty="0"/>
              <a:t>2.    El plazo de esta reclamación será de noventa días corridos, contados desde que sea conocido el acto impugnado. </a:t>
            </a:r>
          </a:p>
          <a:p>
            <a:pPr marL="0" indent="0" algn="just">
              <a:buNone/>
            </a:pPr>
            <a:r>
              <a:rPr lang="es-CL" dirty="0"/>
              <a:t>3.    El tribunal podrá decretar, a petición de parte, la suspensión provisional de los efectos del acto impugnado para asegurar la eficacia de la decisión que pudiera recaer, si existiesen elementos de juicio suficientes para ello.</a:t>
            </a:r>
          </a:p>
        </p:txBody>
      </p:sp>
    </p:spTree>
    <p:extLst>
      <p:ext uri="{BB962C8B-B14F-4D97-AF65-F5344CB8AC3E}">
        <p14:creationId xmlns:p14="http://schemas.microsoft.com/office/powerpoint/2010/main" val="1226576473"/>
      </p:ext>
    </p:extLst>
  </p:cSld>
  <p:clrMapOvr>
    <a:masterClrMapping/>
  </p:clrMapOvr>
</p:sld>
</file>

<file path=ppt/theme/theme1.xml><?xml version="1.0" encoding="utf-8"?>
<a:theme xmlns:a="http://schemas.openxmlformats.org/drawingml/2006/main" name="PebbleVTI">
  <a:themeElements>
    <a:clrScheme name="AnalogousFromLightSeed_2SEEDS">
      <a:dk1>
        <a:srgbClr val="000000"/>
      </a:dk1>
      <a:lt1>
        <a:srgbClr val="FFFFFF"/>
      </a:lt1>
      <a:dk2>
        <a:srgbClr val="413024"/>
      </a:dk2>
      <a:lt2>
        <a:srgbClr val="E2E6E8"/>
      </a:lt2>
      <a:accent1>
        <a:srgbClr val="D59164"/>
      </a:accent1>
      <a:accent2>
        <a:srgbClr val="DC8081"/>
      </a:accent2>
      <a:accent3>
        <a:srgbClr val="AFA266"/>
      </a:accent3>
      <a:accent4>
        <a:srgbClr val="52AFAF"/>
      </a:accent4>
      <a:accent5>
        <a:srgbClr val="69A8D6"/>
      </a:accent5>
      <a:accent6>
        <a:srgbClr val="6476D5"/>
      </a:accent6>
      <a:hlink>
        <a:srgbClr val="5986A5"/>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97</TotalTime>
  <Words>911</Words>
  <Application>Microsoft Macintosh PowerPoint</Application>
  <PresentationFormat>Panorámica</PresentationFormat>
  <Paragraphs>68</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Avenir Next LT Pro</vt:lpstr>
      <vt:lpstr>Avenir Next LT Pro Light</vt:lpstr>
      <vt:lpstr>Sitka Subheading</vt:lpstr>
      <vt:lpstr>PebbleVTI</vt:lpstr>
      <vt:lpstr>Bases de una judicatura contenciosa administrativa general.</vt:lpstr>
      <vt:lpstr>Un poco de historia </vt:lpstr>
      <vt:lpstr>¿Qué pasó en 1925?</vt:lpstr>
      <vt:lpstr>Regulación actual </vt:lpstr>
      <vt:lpstr>Algunos ejemplos de tribunales </vt:lpstr>
      <vt:lpstr>Ejemplos de procedimientos / leyes </vt:lpstr>
      <vt:lpstr>Proyecto de nueva constitución </vt:lpstr>
      <vt:lpstr>Proyecto de nueva constitución </vt:lpstr>
      <vt:lpstr>Proyecto de nueva constitución </vt:lpstr>
      <vt:lpstr>Propuesta de procedimiento, Corte Suprema</vt:lpstr>
      <vt:lpstr>¿Qué tribunales se podrían crear? </vt:lpstr>
      <vt:lpstr>En definitiva creo que opciones pueden ser </vt:lpstr>
      <vt:lpstr>Aspectos a tener presente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Bases de una judicatura contenciosa administrativa general.</dc:title>
  <dc:creator>Miguel Angel Reyes</dc:creator>
  <cp:lastModifiedBy>Miguel Angel Reyes</cp:lastModifiedBy>
  <cp:revision>1</cp:revision>
  <dcterms:created xsi:type="dcterms:W3CDTF">2022-07-21T18:21:11Z</dcterms:created>
  <dcterms:modified xsi:type="dcterms:W3CDTF">2022-07-21T19:58:30Z</dcterms:modified>
</cp:coreProperties>
</file>