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2" r:id="rId3"/>
    <p:sldId id="283" r:id="rId4"/>
    <p:sldId id="281" r:id="rId5"/>
    <p:sldId id="272" r:id="rId6"/>
    <p:sldId id="258" r:id="rId7"/>
    <p:sldId id="274" r:id="rId8"/>
    <p:sldId id="284" r:id="rId9"/>
    <p:sldId id="285" r:id="rId10"/>
    <p:sldId id="259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3842" autoAdjust="0"/>
  </p:normalViewPr>
  <p:slideViewPr>
    <p:cSldViewPr snapToGrid="0">
      <p:cViewPr varScale="1">
        <p:scale>
          <a:sx n="63" d="100"/>
          <a:sy n="63" d="100"/>
        </p:scale>
        <p:origin x="612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A19096-E01B-6C1D-9B57-93B0F5B6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1133" y="771940"/>
            <a:ext cx="7970184" cy="2015871"/>
          </a:xfrm>
        </p:spPr>
        <p:txBody>
          <a:bodyPr>
            <a:noAutofit/>
          </a:bodyPr>
          <a:lstStyle/>
          <a:p>
            <a:r>
              <a:rPr lang="es-GT" sz="6600" b="1" dirty="0">
                <a:solidFill>
                  <a:srgbClr val="FF0000"/>
                </a:solidFill>
              </a:rPr>
              <a:t>El desafío constitucional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51CB1F-9A48-7E48-AC03-8C15ECF43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5296427"/>
            <a:ext cx="6686550" cy="124220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78BF6B-90C1-AC68-8145-5C06E72B6751}"/>
              </a:ext>
            </a:extLst>
          </p:cNvPr>
          <p:cNvSpPr txBox="1"/>
          <p:nvPr/>
        </p:nvSpPr>
        <p:spPr>
          <a:xfrm>
            <a:off x="3446393" y="3370890"/>
            <a:ext cx="817410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600" b="1" dirty="0"/>
              <a:t>Dr. Mario David García Velásquez</a:t>
            </a:r>
          </a:p>
          <a:p>
            <a:pPr algn="r"/>
            <a:r>
              <a:rPr lang="en-US" sz="4000" b="1" dirty="0">
                <a:solidFill>
                  <a:srgbClr val="00B0F0"/>
                </a:solidFill>
              </a:rPr>
              <a:t>GUA</a:t>
            </a:r>
            <a:r>
              <a:rPr lang="en-US" sz="4000" b="1" dirty="0"/>
              <a:t>TEM</a:t>
            </a:r>
            <a:r>
              <a:rPr lang="en-US" sz="4000" b="1" dirty="0">
                <a:solidFill>
                  <a:srgbClr val="00B0F0"/>
                </a:solidFill>
              </a:rPr>
              <a:t>ALA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947E5D7-2B0D-42A7-A75C-132ECB701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43" y="2213733"/>
            <a:ext cx="2840782" cy="320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96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6A9CE4E-601A-0C45-B9EA-FD784EEAA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18176"/>
            <a:ext cx="2865368" cy="346282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3111992-FD27-5379-57BD-F0106861D881}"/>
              </a:ext>
            </a:extLst>
          </p:cNvPr>
          <p:cNvSpPr txBox="1"/>
          <p:nvPr/>
        </p:nvSpPr>
        <p:spPr>
          <a:xfrm>
            <a:off x="3486150" y="414672"/>
            <a:ext cx="8372475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Constitución de la República de Chile del 4 de julio de 2022</a:t>
            </a:r>
          </a:p>
          <a:p>
            <a:endParaRPr lang="es-ES" dirty="0">
              <a:solidFill>
                <a:srgbClr val="0070C0"/>
              </a:solidFill>
            </a:endParaRPr>
          </a:p>
          <a:p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Preámbulo</a:t>
            </a:r>
          </a:p>
          <a:p>
            <a: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388 artículos 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sustantivos en once capítulos</a:t>
            </a:r>
          </a:p>
          <a:p>
            <a: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638 numerales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289 literales</a:t>
            </a:r>
          </a:p>
          <a:p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Disposiciones transitorias </a:t>
            </a:r>
            <a: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(57arts)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3C431A-DD01-2B6B-7109-9432677A4325}"/>
              </a:ext>
            </a:extLst>
          </p:cNvPr>
          <p:cNvSpPr txBox="1"/>
          <p:nvPr/>
        </p:nvSpPr>
        <p:spPr>
          <a:xfrm>
            <a:off x="3486150" y="5366612"/>
            <a:ext cx="104108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El Estatuto de Bayona 146 artículos (1808)</a:t>
            </a:r>
          </a:p>
          <a:p>
            <a:r>
              <a:rPr lang="es-E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Constitución de Cádiz 384 artículos (1812)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7990F31-2BDA-1F4B-A128-3356F9B023A3}"/>
              </a:ext>
            </a:extLst>
          </p:cNvPr>
          <p:cNvSpPr txBox="1"/>
          <p:nvPr/>
        </p:nvSpPr>
        <p:spPr>
          <a:xfrm>
            <a:off x="246821" y="5366612"/>
            <a:ext cx="32289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Referencia</a:t>
            </a:r>
            <a:r>
              <a:rPr lang="en-US" sz="24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histórica</a:t>
            </a:r>
            <a:r>
              <a:rPr lang="en-US" sz="24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94164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DD075F-45F5-3934-4DA1-6D05BB051915}"/>
              </a:ext>
            </a:extLst>
          </p:cNvPr>
          <p:cNvSpPr txBox="1"/>
          <p:nvPr/>
        </p:nvSpPr>
        <p:spPr>
          <a:xfrm>
            <a:off x="5629275" y="1050794"/>
            <a:ext cx="6419848" cy="56323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Capítulo VI. 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Estado Regional y </a:t>
            </a:r>
            <a:r>
              <a:rPr lang="es-E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Oganización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Territorial.</a:t>
            </a:r>
          </a:p>
          <a:p>
            <a:r>
              <a:rPr lang="en-US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Capítulo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VII.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Poder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Legislativo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</a:p>
          <a:p>
            <a:r>
              <a:rPr lang="en-US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Capítulo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VIII.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Poder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Ejecutivo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</a:p>
          <a:p>
            <a:r>
              <a:rPr lang="en-US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Capítulo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IX.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Sistemas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de Justicia.</a:t>
            </a:r>
          </a:p>
          <a:p>
            <a:r>
              <a:rPr lang="en-US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Capítulo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X.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Órganos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Autónomos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Constitucionales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</a:p>
          <a:p>
            <a:r>
              <a:rPr lang="en-US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Capítulo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XI.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Reforma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y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Reemplazo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de la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Constitución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</a:p>
          <a:p>
            <a:r>
              <a:rPr lang="en-US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Disposiciones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Transitorias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FBFC86-D393-5355-2AA8-CEAA3FADB91D}"/>
              </a:ext>
            </a:extLst>
          </p:cNvPr>
          <p:cNvSpPr txBox="1"/>
          <p:nvPr/>
        </p:nvSpPr>
        <p:spPr>
          <a:xfrm>
            <a:off x="142877" y="1042638"/>
            <a:ext cx="5324474" cy="56323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Capítulo I.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Principios y Disposiciones Generales.</a:t>
            </a:r>
          </a:p>
          <a:p>
            <a:r>
              <a:rPr lang="es-E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Capítulo II. 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Derechos Fundamentales y Garantías.</a:t>
            </a:r>
          </a:p>
          <a:p>
            <a:r>
              <a:rPr lang="es-E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Capítulo III. 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Naturaleza y Medioambiente.</a:t>
            </a:r>
          </a:p>
          <a:p>
            <a:r>
              <a:rPr lang="es-E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Capítulo IV. 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Participación Democrática.</a:t>
            </a:r>
          </a:p>
          <a:p>
            <a:r>
              <a:rPr lang="es-E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Capítulo V.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Buen Gobierno y Función Pública.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3266DC-FD46-5484-2977-01075A45C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1" y="183051"/>
            <a:ext cx="790575" cy="95541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88DF0C0-9947-B723-54E0-ECF70D7B338B}"/>
              </a:ext>
            </a:extLst>
          </p:cNvPr>
          <p:cNvSpPr/>
          <p:nvPr/>
        </p:nvSpPr>
        <p:spPr>
          <a:xfrm>
            <a:off x="468631" y="381001"/>
            <a:ext cx="45719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0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A859640-65AD-6023-7D6C-9581539A0F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32" b="7495"/>
          <a:stretch/>
        </p:blipFill>
        <p:spPr>
          <a:xfrm>
            <a:off x="5222240" y="2882753"/>
            <a:ext cx="6772906" cy="338596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3CB7549-4C60-8E01-CA53-D10BA81C665F}"/>
              </a:ext>
            </a:extLst>
          </p:cNvPr>
          <p:cNvSpPr txBox="1"/>
          <p:nvPr/>
        </p:nvSpPr>
        <p:spPr>
          <a:xfrm>
            <a:off x="411480" y="2749495"/>
            <a:ext cx="498348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500 años a.C. 1,500 Ciudades Estado griegas compartieron algo más importante que la propia democracia ateniense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F006FE4-8B6C-5DBB-2F43-62F54DFF69FE}"/>
              </a:ext>
            </a:extLst>
          </p:cNvPr>
          <p:cNvSpPr txBox="1"/>
          <p:nvPr/>
        </p:nvSpPr>
        <p:spPr>
          <a:xfrm>
            <a:off x="1493520" y="830853"/>
            <a:ext cx="92049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IMPERIO DE LA LEY VIGENTE PARA GOBERNANTES Y GOBERNADOS</a:t>
            </a:r>
          </a:p>
        </p:txBody>
      </p:sp>
    </p:spTree>
    <p:extLst>
      <p:ext uri="{BB962C8B-B14F-4D97-AF65-F5344CB8AC3E}">
        <p14:creationId xmlns:p14="http://schemas.microsoft.com/office/powerpoint/2010/main" val="3224071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2424ACC-3906-1D3E-BE43-CC54CFC01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72" y="447089"/>
            <a:ext cx="4622228" cy="511746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9F03477-005B-F37F-9FBF-57054B0ADB44}"/>
              </a:ext>
            </a:extLst>
          </p:cNvPr>
          <p:cNvSpPr txBox="1"/>
          <p:nvPr/>
        </p:nvSpPr>
        <p:spPr>
          <a:xfrm>
            <a:off x="415249" y="5564555"/>
            <a:ext cx="46130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BERNARDINO BRAVO LIRA</a:t>
            </a:r>
          </a:p>
          <a:p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Jurista-Historiador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chileno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069F30B-0F3E-07CF-80EC-FF7308C12DA2}"/>
              </a:ext>
            </a:extLst>
          </p:cNvPr>
          <p:cNvSpPr txBox="1"/>
          <p:nvPr/>
        </p:nvSpPr>
        <p:spPr>
          <a:xfrm>
            <a:off x="5445760" y="1301964"/>
            <a:ext cx="65938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Rex Eris Si Recte Facies</a:t>
            </a:r>
            <a:r>
              <a:rPr lang="es-E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- </a:t>
            </a:r>
            <a:r>
              <a:rPr lang="es-E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Español</a:t>
            </a:r>
          </a:p>
          <a:p>
            <a:r>
              <a:rPr lang="es-ES" sz="3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Rule </a:t>
            </a:r>
            <a:r>
              <a:rPr lang="es-ES" sz="3600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of</a:t>
            </a:r>
            <a:r>
              <a:rPr lang="es-ES" sz="3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s-ES" sz="3600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Law</a:t>
            </a:r>
            <a:r>
              <a:rPr lang="es-ES" sz="3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s-E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- </a:t>
            </a:r>
            <a:r>
              <a:rPr lang="es-E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Inglés</a:t>
            </a:r>
          </a:p>
          <a:p>
            <a:r>
              <a:rPr lang="es-ES" sz="3600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Regne</a:t>
            </a:r>
            <a:r>
              <a:rPr lang="es-ES" sz="3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de la </a:t>
            </a:r>
            <a:r>
              <a:rPr lang="es-ES" sz="3600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Loi</a:t>
            </a:r>
            <a:r>
              <a:rPr lang="es-ES" sz="3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- </a:t>
            </a:r>
            <a:r>
              <a:rPr lang="es-E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Francés</a:t>
            </a:r>
          </a:p>
          <a:p>
            <a:r>
              <a:rPr lang="es-ES" sz="3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Estado de Derecho- </a:t>
            </a:r>
            <a:r>
              <a:rPr lang="es-E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Alemán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8730D56-029F-80B8-4DB5-71FED4AC7195}"/>
              </a:ext>
            </a:extLst>
          </p:cNvPr>
          <p:cNvSpPr txBox="1"/>
          <p:nvPr/>
        </p:nvSpPr>
        <p:spPr>
          <a:xfrm>
            <a:off x="5557520" y="3887173"/>
            <a:ext cx="60960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ESTADO CONSTITUCIONAL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Acta de Nacimiento de las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Repúblicas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de América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5371343-C521-E238-B7C0-EB46F9305012}"/>
              </a:ext>
            </a:extLst>
          </p:cNvPr>
          <p:cNvSpPr txBox="1"/>
          <p:nvPr/>
        </p:nvSpPr>
        <p:spPr>
          <a:xfrm>
            <a:off x="6096000" y="558849"/>
            <a:ext cx="4307840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Formas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de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Juridicidad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607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5B4C0D2-40D4-7305-226F-5BCB3428C5B7}"/>
              </a:ext>
            </a:extLst>
          </p:cNvPr>
          <p:cNvSpPr txBox="1"/>
          <p:nvPr/>
        </p:nvSpPr>
        <p:spPr>
          <a:xfrm>
            <a:off x="216501" y="2137683"/>
            <a:ext cx="16928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Pasqual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Paoli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6456DE7-D9CA-0FF0-E4D4-A570E7552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648" y="221193"/>
            <a:ext cx="1910414" cy="271319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6EAA2F9-7050-661A-D61B-49F6950FD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74" y="187413"/>
            <a:ext cx="1551434" cy="200330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435C095-F3ED-D384-80BE-70D3D98777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397" b="3053"/>
          <a:stretch/>
        </p:blipFill>
        <p:spPr>
          <a:xfrm>
            <a:off x="5429209" y="187413"/>
            <a:ext cx="4984791" cy="12547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549F1B8-D4AB-706D-BA25-9AF126E3EA70}"/>
              </a:ext>
            </a:extLst>
          </p:cNvPr>
          <p:cNvSpPr txBox="1"/>
          <p:nvPr/>
        </p:nvSpPr>
        <p:spPr>
          <a:xfrm>
            <a:off x="4056294" y="1511679"/>
            <a:ext cx="791218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New Hampshire (5 de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enero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de 1776) - Carolina del Sur (26 de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marzo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1776)  Virginia (29 de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junio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de 1776) - New Jersey (2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julio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de 1776) Delaware (21 de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septiembre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de 1776) - Pennsylvania (28 de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septiembre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de 1776);  Maryland (11 de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noviembre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de 1776) - Carolina del Norte (18 de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diciembre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de 1776); Georgia (5 de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febrero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de 1777)  New York (20 de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abril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de 1777); Vermont (8 de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julio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de 1777). Connecticut y Rhode Island, Cartas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Coloniales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otorgadas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el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siglo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XVII.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B1639C6-94F6-F22F-A7BC-4EFC86781C87}"/>
              </a:ext>
            </a:extLst>
          </p:cNvPr>
          <p:cNvSpPr txBox="1"/>
          <p:nvPr/>
        </p:nvSpPr>
        <p:spPr>
          <a:xfrm>
            <a:off x="216501" y="3403600"/>
            <a:ext cx="3561561" cy="32008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Primera </a:t>
            </a:r>
            <a:r>
              <a:rPr lang="en-US" sz="36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Constitución</a:t>
            </a:r>
            <a:r>
              <a:rPr lang="en-U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Monárquica</a:t>
            </a:r>
            <a:endParaRPr lang="en-US" sz="36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Polonia-</a:t>
            </a:r>
            <a:r>
              <a:rPr lang="en-US" sz="36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Lituania</a:t>
            </a:r>
            <a:endParaRPr lang="en-US" sz="36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4000" b="1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1791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12EA1F4-AC70-6D0F-B78C-D92C72A5BBDB}"/>
              </a:ext>
            </a:extLst>
          </p:cNvPr>
          <p:cNvSpPr txBox="1"/>
          <p:nvPr/>
        </p:nvSpPr>
        <p:spPr>
          <a:xfrm>
            <a:off x="2097976" y="1744574"/>
            <a:ext cx="1433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u="sng" dirty="0">
                <a:solidFill>
                  <a:schemeClr val="bg1"/>
                </a:solidFill>
                <a:latin typeface="Arial Black" panose="020B0A04020102020204" pitchFamily="34" charset="0"/>
              </a:rPr>
              <a:t>1755</a:t>
            </a:r>
          </a:p>
        </p:txBody>
      </p:sp>
    </p:spTree>
    <p:extLst>
      <p:ext uri="{BB962C8B-B14F-4D97-AF65-F5344CB8AC3E}">
        <p14:creationId xmlns:p14="http://schemas.microsoft.com/office/powerpoint/2010/main" val="3866296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361A5F-0E3D-FBA0-6244-C817AB127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09" y="388433"/>
            <a:ext cx="11639550" cy="1845477"/>
          </a:xfrm>
        </p:spPr>
        <p:txBody>
          <a:bodyPr>
            <a:normAutofit/>
          </a:bodyPr>
          <a:lstStyle/>
          <a:p>
            <a:pPr algn="ctr"/>
            <a:r>
              <a:rPr lang="es-GT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Objetivo esencial CONSTITUCIONAL es</a:t>
            </a:r>
            <a:br>
              <a:rPr lang="es-GT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s-GT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 LÍMITE al poder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A35B35-F907-182B-0061-251D2A1453F4}"/>
              </a:ext>
            </a:extLst>
          </p:cNvPr>
          <p:cNvSpPr txBox="1"/>
          <p:nvPr/>
        </p:nvSpPr>
        <p:spPr>
          <a:xfrm>
            <a:off x="485775" y="2348210"/>
            <a:ext cx="1157287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Componente sustancial:</a:t>
            </a:r>
          </a:p>
          <a:p>
            <a:pPr algn="ctr"/>
            <a:r>
              <a:rPr lang="es-E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Separación de Poderes de Gobierno</a:t>
            </a:r>
          </a:p>
          <a:p>
            <a:pPr algn="ctr"/>
            <a:r>
              <a:rPr lang="es-E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(El antecedente es la República Romana </a:t>
            </a:r>
          </a:p>
          <a:p>
            <a:pPr algn="ctr"/>
            <a:r>
              <a:rPr lang="es-E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año 509 </a:t>
            </a:r>
            <a:r>
              <a:rPr lang="es-E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a.E</a:t>
            </a:r>
            <a:r>
              <a:rPr lang="es-E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90029E7-1C55-FCE3-FB7D-FE59F59BEA7A}"/>
              </a:ext>
            </a:extLst>
          </p:cNvPr>
          <p:cNvSpPr txBox="1"/>
          <p:nvPr/>
        </p:nvSpPr>
        <p:spPr>
          <a:xfrm>
            <a:off x="485775" y="5344754"/>
            <a:ext cx="11351418" cy="92333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s-E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Sometimiento de los gobernantes a la ley</a:t>
            </a:r>
          </a:p>
        </p:txBody>
      </p:sp>
    </p:spTree>
    <p:extLst>
      <p:ext uri="{BB962C8B-B14F-4D97-AF65-F5344CB8AC3E}">
        <p14:creationId xmlns:p14="http://schemas.microsoft.com/office/powerpoint/2010/main" val="860200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B4E27B-7C1F-1EA8-0258-8C1174AB4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440523"/>
            <a:ext cx="11115675" cy="1293028"/>
          </a:xfrm>
        </p:spPr>
        <p:txBody>
          <a:bodyPr>
            <a:noAutofit/>
          </a:bodyPr>
          <a:lstStyle/>
          <a:p>
            <a:pPr algn="ctr"/>
            <a:r>
              <a:rPr lang="es-GT" sz="4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 canon constitucional</a:t>
            </a:r>
            <a:endParaRPr lang="en-US" sz="48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E4DD60-2D16-3E0E-3221-795BB57BB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13559"/>
            <a:ext cx="11029950" cy="4406265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GT" sz="6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s-GT" sz="4300" b="1" dirty="0">
                <a:solidFill>
                  <a:srgbClr val="00B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Fundacional. Supremo. Escrito. Breve . Hermético. Sistémico. Coherente. Previo. Preciso.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s-GT" sz="4300" b="1" dirty="0">
                <a:solidFill>
                  <a:srgbClr val="00B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Con pretensión de Eternidad. </a:t>
            </a:r>
            <a:endParaRPr lang="en-US" sz="4300" b="1" dirty="0">
              <a:solidFill>
                <a:srgbClr val="00B05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4156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9ABBFA-712C-C46C-959D-8BFAE9B67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950" y="631023"/>
            <a:ext cx="8610600" cy="1340652"/>
          </a:xfrm>
        </p:spPr>
        <p:txBody>
          <a:bodyPr/>
          <a:lstStyle/>
          <a:p>
            <a:pPr algn="ctr"/>
            <a:r>
              <a:rPr lang="es-GT" sz="40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 canon constitucional</a:t>
            </a:r>
            <a:br>
              <a:rPr lang="es-GT" sz="40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s-GT" sz="40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fija 3 secciones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997A94-4115-8509-5666-75A45F7A3C83}"/>
              </a:ext>
            </a:extLst>
          </p:cNvPr>
          <p:cNvSpPr txBox="1"/>
          <p:nvPr/>
        </p:nvSpPr>
        <p:spPr>
          <a:xfrm>
            <a:off x="695324" y="2548146"/>
            <a:ext cx="1041082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sym typeface="Wingdings" panose="05000000000000000000" pitchFamily="2" charset="2"/>
              </a:rPr>
              <a:t>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sym typeface="Wingdings" panose="05000000000000000000" pitchFamily="2" charset="2"/>
              </a:rPr>
              <a:t> P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reámbulo</a:t>
            </a:r>
          </a:p>
          <a:p>
            <a:r>
              <a:rPr lang="es-E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sym typeface="Wingdings" panose="05000000000000000000" pitchFamily="2" charset="2"/>
              </a:rPr>
              <a:t>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sym typeface="Wingdings" panose="05000000000000000000" pitchFamily="2" charset="2"/>
              </a:rPr>
              <a:t>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Garantías individuales (eternas)</a:t>
            </a:r>
          </a:p>
          <a:p>
            <a:r>
              <a:rPr lang="es-E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sym typeface="Wingdings" panose="05000000000000000000" pitchFamily="2" charset="2"/>
              </a:rPr>
              <a:t>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sym typeface="Wingdings" panose="05000000000000000000" pitchFamily="2" charset="2"/>
              </a:rPr>
              <a:t> La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Organización política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7CBAD6B-CCE7-4210-ABB7-FC4DF8E203BF}"/>
              </a:ext>
            </a:extLst>
          </p:cNvPr>
          <p:cNvSpPr txBox="1"/>
          <p:nvPr/>
        </p:nvSpPr>
        <p:spPr>
          <a:xfrm>
            <a:off x="1266825" y="5073529"/>
            <a:ext cx="9258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39 países con Constituciones sin preámbulo</a:t>
            </a:r>
          </a:p>
          <a:p>
            <a:r>
              <a:rPr lang="es-E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 países con constituciones no codificadas </a:t>
            </a:r>
            <a:endParaRPr 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59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18067F8-CA5F-C135-661A-5EFE7D9BA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57176">
            <a:off x="6968380" y="657145"/>
            <a:ext cx="2106130" cy="295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44379CB-BF77-1CC4-567B-10D8B4A46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91323">
            <a:off x="9083990" y="162780"/>
            <a:ext cx="2303221" cy="367852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686FC15-8ABC-5B77-215A-DD152B7C9F7A}"/>
              </a:ext>
            </a:extLst>
          </p:cNvPr>
          <p:cNvSpPr txBox="1"/>
          <p:nvPr/>
        </p:nvSpPr>
        <p:spPr>
          <a:xfrm>
            <a:off x="954610" y="365583"/>
            <a:ext cx="475531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Lógica Deóntica</a:t>
            </a:r>
          </a:p>
          <a:p>
            <a:pPr algn="ctr"/>
            <a:r>
              <a:rPr lang="es-E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- Determinativas</a:t>
            </a:r>
          </a:p>
          <a:p>
            <a:pPr algn="ctr"/>
            <a:r>
              <a:rPr lang="es-E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- Prescriptivas. </a:t>
            </a:r>
          </a:p>
          <a:p>
            <a:pPr algn="ctr"/>
            <a:r>
              <a:rPr lang="es-E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- Técnicas o Directrices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6DDF823-E8EF-8D21-6FEC-A4457D473619}"/>
              </a:ext>
            </a:extLst>
          </p:cNvPr>
          <p:cNvSpPr txBox="1"/>
          <p:nvPr/>
        </p:nvSpPr>
        <p:spPr>
          <a:xfrm>
            <a:off x="332250" y="2680539"/>
            <a:ext cx="1172734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Tipos secundarios de normas</a:t>
            </a:r>
          </a:p>
          <a:p>
            <a:pPr marL="571500" indent="-571500">
              <a:buFontTx/>
              <a:buChar char="-"/>
            </a:pPr>
            <a:r>
              <a:rPr lang="es-E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Los hábitos de conducta de los miembros de </a:t>
            </a:r>
          </a:p>
          <a:p>
            <a:r>
              <a:rPr lang="es-E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una comunidad.</a:t>
            </a:r>
          </a:p>
          <a:p>
            <a:r>
              <a:rPr lang="es-E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-	Las normas morales; </a:t>
            </a:r>
          </a:p>
          <a:p>
            <a:r>
              <a:rPr lang="es-E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-	Las reglas ideales, referidas a lo que debe, puede o tiene que hacerse en conductas como el altruismo o la solidaridad, que en libertad es inadmisible imponerlas como obligatorias</a:t>
            </a:r>
            <a:r>
              <a:rPr lang="es-ES" sz="4000" dirty="0">
                <a:solidFill>
                  <a:srgbClr val="FFFF00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8347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F909C9-ED8F-8B68-6404-6AC327523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585" y="395813"/>
            <a:ext cx="3718615" cy="252920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9774FB5-797A-C2D5-AF29-EA3A34A12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78" y="186055"/>
            <a:ext cx="2341880" cy="150549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2AB99EE-55B8-6D7F-65FF-B3FCF2A36847}"/>
              </a:ext>
            </a:extLst>
          </p:cNvPr>
          <p:cNvSpPr txBox="1"/>
          <p:nvPr/>
        </p:nvSpPr>
        <p:spPr>
          <a:xfrm>
            <a:off x="5679440" y="406937"/>
            <a:ext cx="61041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La democracia elige a los más populares, como si se tratara de un concurso, aunque se trate de ineptos y sinvergüenzas.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79EAB45-9A1E-C27C-658E-35419309C1FF}"/>
              </a:ext>
            </a:extLst>
          </p:cNvPr>
          <p:cNvSpPr txBox="1"/>
          <p:nvPr/>
        </p:nvSpPr>
        <p:spPr>
          <a:xfrm>
            <a:off x="228600" y="3134777"/>
            <a:ext cx="1168908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- Ciudadanos no informados, incompetentes o impulsados por odios o motivos discutibles, toman malas decisiones en las urnas.</a:t>
            </a:r>
          </a:p>
          <a:p>
            <a:pPr algn="ctr"/>
            <a:r>
              <a:rPr lang="es-E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- Una mayoría puede ser también una dictadura</a:t>
            </a:r>
          </a:p>
          <a:p>
            <a:pPr algn="ctr"/>
            <a:r>
              <a:rPr lang="es-E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- Burda democracia, si un 50.1% de los ciudadanos arruina la vida del 49.9 % restante.</a:t>
            </a:r>
          </a:p>
        </p:txBody>
      </p:sp>
    </p:spTree>
    <p:extLst>
      <p:ext uri="{BB962C8B-B14F-4D97-AF65-F5344CB8AC3E}">
        <p14:creationId xmlns:p14="http://schemas.microsoft.com/office/powerpoint/2010/main" val="3616214959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1609</TotalTime>
  <Words>563</Words>
  <Application>Microsoft Office PowerPoint</Application>
  <PresentationFormat>Panorámica</PresentationFormat>
  <Paragraphs>72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Arial Narrow</vt:lpstr>
      <vt:lpstr>Bookman Old Style</vt:lpstr>
      <vt:lpstr>Century Gothic</vt:lpstr>
      <vt:lpstr>Estela de condensación</vt:lpstr>
      <vt:lpstr>El desafío constitucional</vt:lpstr>
      <vt:lpstr>Presentación de PowerPoint</vt:lpstr>
      <vt:lpstr>Presentación de PowerPoint</vt:lpstr>
      <vt:lpstr>Presentación de PowerPoint</vt:lpstr>
      <vt:lpstr>Objetivo esencial CONSTITUCIONAL es EL LÍMITE al poder</vt:lpstr>
      <vt:lpstr>El canon constitucional</vt:lpstr>
      <vt:lpstr>El canon constitucional fija 3 secciones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desafío constitucional</dc:title>
  <dc:creator>Dr. Mario David García V.</dc:creator>
  <cp:lastModifiedBy>Dr. Mario David García V.</cp:lastModifiedBy>
  <cp:revision>21</cp:revision>
  <dcterms:created xsi:type="dcterms:W3CDTF">2022-07-11T18:55:59Z</dcterms:created>
  <dcterms:modified xsi:type="dcterms:W3CDTF">2022-07-17T03:46:20Z</dcterms:modified>
</cp:coreProperties>
</file>