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20" r:id="rId2"/>
  </p:sldMasterIdLst>
  <p:notesMasterIdLst>
    <p:notesMasterId r:id="rId6"/>
  </p:notesMasterIdLst>
  <p:handoutMasterIdLst>
    <p:handoutMasterId r:id="rId7"/>
  </p:handoutMasterIdLst>
  <p:sldIdLst>
    <p:sldId id="365" r:id="rId3"/>
    <p:sldId id="257" r:id="rId4"/>
    <p:sldId id="258" r:id="rId5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756"/>
    <a:srgbClr val="25C6FF"/>
    <a:srgbClr val="049592"/>
    <a:srgbClr val="05A5A5"/>
    <a:srgbClr val="5CC6D0"/>
    <a:srgbClr val="013938"/>
    <a:srgbClr val="025E5C"/>
    <a:srgbClr val="037370"/>
    <a:srgbClr val="07F0EB"/>
    <a:srgbClr val="ED2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2" autoAdjust="0"/>
    <p:restoredTop sz="94660"/>
  </p:normalViewPr>
  <p:slideViewPr>
    <p:cSldViewPr>
      <p:cViewPr varScale="1">
        <p:scale>
          <a:sx n="138" d="100"/>
          <a:sy n="138" d="100"/>
        </p:scale>
        <p:origin x="2322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49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2BC8-1161-4423-8C15-94F87C0D0217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2233-E59A-4130-A80E-DA0B5460EF4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88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B8EA8-62CA-4C9C-8140-B2DE6861DB05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AD633-DAD2-4DE2-9505-D7EBC482953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8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64AB3-0B96-4201-BD0E-35120CF8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EAFEBA-2E2E-453B-B77D-8E30C32F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8F5C6-BA34-46AB-AC55-3F4897D3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CA95D-F3AB-44AE-811A-E07F4299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F37D9-D547-4975-84C9-AD8D081C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757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90CB-F675-41FD-B9FB-0C7A4AC1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A71AA-D1D9-4CF5-A421-3E087738D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0FADD-1007-4E56-89E2-99983683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EAC1E-FE29-4200-BB59-3A8258A4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0E4D3-8612-44CA-8582-6AAABAC9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A4109C-86BA-40A3-85C1-3B4E1428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81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0A02E-5C94-44C6-8DD4-830635F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4BFA6-CFB0-4C7C-BF0A-2705F4A9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4FB9B-BD08-4EF6-B975-153DBF7A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C742A-0BCC-4E7C-AAE2-49C61285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A65B9-FE2F-464B-8951-A70C51B8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919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2BF31B-8165-459F-B231-0CB91A0FF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1C858-26E7-427F-9416-5E669038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6891F-2489-48CD-B9F0-9C3A639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95E4B8-B056-4A0E-B801-AB6AB873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D2701-89B0-4514-9716-1664031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184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 title="Side bar">
            <a:extLst>
              <a:ext uri="{FF2B5EF4-FFF2-40B4-BE49-F238E27FC236}">
                <a16:creationId xmlns:a16="http://schemas.microsoft.com/office/drawing/2014/main" id="{5383A839-948D-4009-A339-DC6B601A78A9}"/>
              </a:ext>
            </a:extLst>
          </p:cNvPr>
          <p:cNvSpPr/>
          <p:nvPr userDrawn="1"/>
        </p:nvSpPr>
        <p:spPr>
          <a:xfrm>
            <a:off x="285568" y="0"/>
            <a:ext cx="169734" cy="5092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F20DB4-DCB0-4957-8D53-11D2EE48D090}"/>
              </a:ext>
            </a:extLst>
          </p:cNvPr>
          <p:cNvSpPr/>
          <p:nvPr userDrawn="1"/>
        </p:nvSpPr>
        <p:spPr>
          <a:xfrm>
            <a:off x="-14507" y="4791569"/>
            <a:ext cx="9063269" cy="3004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6E72F4-8060-41B4-ABF8-680B605DE5FB}"/>
              </a:ext>
            </a:extLst>
          </p:cNvPr>
          <p:cNvSpPr/>
          <p:nvPr userDrawn="1"/>
        </p:nvSpPr>
        <p:spPr>
          <a:xfrm>
            <a:off x="566061" y="0"/>
            <a:ext cx="8482701" cy="236358"/>
          </a:xfrm>
          <a:prstGeom prst="rect">
            <a:avLst/>
          </a:prstGeom>
          <a:solidFill>
            <a:srgbClr val="CFD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noFill/>
              </a:ln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7020272" y="4731990"/>
            <a:ext cx="193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www.egacal.edu.pe</a:t>
            </a:r>
          </a:p>
        </p:txBody>
      </p:sp>
    </p:spTree>
    <p:extLst>
      <p:ext uri="{BB962C8B-B14F-4D97-AF65-F5344CB8AC3E}">
        <p14:creationId xmlns:p14="http://schemas.microsoft.com/office/powerpoint/2010/main" val="101122638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A7CF3-CBED-6C7D-CE17-CAE4B5B1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BB84E-99C2-1B99-8CAB-075846AA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6A172-B8EA-0AD8-213D-5186C2A6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4590-0A58-4F3D-BFB6-FA2B1F1E983D}" type="datetimeFigureOut">
              <a:rPr lang="es-PE" smtClean="0"/>
              <a:t>21/07/2022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4925F-A52D-4C13-FDCC-1365E6F8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460C0-2D13-7AFC-1FB3-F85C08BC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4A25-B8EF-4992-9E08-ED430F9E46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54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64AB3-0B96-4201-BD0E-35120CF8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EAFEBA-2E2E-453B-B77D-8E30C32F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8F5C6-BA34-46AB-AC55-3F4897D3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CA95D-F3AB-44AE-811A-E07F4299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F37D9-D547-4975-84C9-AD8D081C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971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24E72-12CA-4875-ADC8-56D35806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322668-2954-4E77-BB17-1EB914D9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9C3B2-DFC4-4BF9-9AFE-10FFA410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376FAE-E0A0-4250-901B-8CB54C95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D2C52-9B49-4EE2-A731-23C3F02C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950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2466-7099-4A02-A97D-0AD3193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5838B-B9D9-46FF-913A-6A9BA228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F2170-C5D1-48B2-A44E-E1FE0B68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00657-15C3-43AC-9877-7AD030B2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B47A0-8954-4765-A2DE-4FAA2F6B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723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D1CA-12AC-4620-9317-98F64EF9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10AC4-B7D0-4F45-B9C8-DCF6483DF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76ACC-8268-4AC1-992E-60E803B0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FA518-FFE8-4157-A852-63392214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C92F10-FD85-4253-8E5C-CFC1902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9B936-E7E4-46B1-94FC-C748D6EE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5210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544A1-7E28-441D-8055-93FD38A9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C88A9-17CC-44EF-9670-17DBFA3D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0AEAD-CA9F-45FA-A38B-CD610FB8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81445F-8A71-4CAA-AEED-6DD5964F2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2A5A31-0D58-497E-91FF-C50DF9DFA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DC389-F9DC-49C6-BA31-ED78D6C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ED87B-9E54-41F4-A632-2FAC65C5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DC28EB-495E-4ABB-8D96-DDE9C9A9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296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 title="Side bar">
            <a:extLst>
              <a:ext uri="{FF2B5EF4-FFF2-40B4-BE49-F238E27FC236}">
                <a16:creationId xmlns:a16="http://schemas.microsoft.com/office/drawing/2014/main" id="{5383A839-948D-4009-A339-DC6B601A78A9}"/>
              </a:ext>
            </a:extLst>
          </p:cNvPr>
          <p:cNvSpPr/>
          <p:nvPr userDrawn="1"/>
        </p:nvSpPr>
        <p:spPr>
          <a:xfrm>
            <a:off x="150358" y="289"/>
            <a:ext cx="169734" cy="5092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F20DB4-DCB0-4957-8D53-11D2EE48D090}"/>
              </a:ext>
            </a:extLst>
          </p:cNvPr>
          <p:cNvSpPr/>
          <p:nvPr userDrawn="1"/>
        </p:nvSpPr>
        <p:spPr>
          <a:xfrm>
            <a:off x="-14507" y="4761091"/>
            <a:ext cx="9158507" cy="330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600" dirty="0">
                <a:latin typeface="Arial Narrow" panose="020B0606020202030204" pitchFamily="34" charset="0"/>
              </a:rPr>
              <a:t>www.egacal.edu.pe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6E72F4-8060-41B4-ABF8-680B605DE5FB}"/>
              </a:ext>
            </a:extLst>
          </p:cNvPr>
          <p:cNvSpPr/>
          <p:nvPr userDrawn="1"/>
        </p:nvSpPr>
        <p:spPr>
          <a:xfrm>
            <a:off x="566061" y="0"/>
            <a:ext cx="8482701" cy="2363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>
                <a:noFill/>
              </a:ln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9F8E28C-0581-4F91-A25E-DA858908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607646" cy="993775"/>
          </a:xfrm>
        </p:spPr>
        <p:txBody>
          <a:bodyPr/>
          <a:lstStyle>
            <a:lvl1pPr algn="ctr">
              <a:defRPr b="1" i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52E21F9-A257-4AD8-BCD4-BD417A94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6607646" cy="3262312"/>
          </a:xfrm>
        </p:spPr>
        <p:txBody>
          <a:bodyPr/>
          <a:lstStyle>
            <a:lvl1pPr marL="228600" indent="-228600">
              <a:buClr>
                <a:srgbClr val="05A5A5"/>
              </a:buClr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1CDAF5-557A-40E2-8DF2-61DF3E016CEE}"/>
              </a:ext>
            </a:extLst>
          </p:cNvPr>
          <p:cNvSpPr/>
          <p:nvPr userDrawn="1"/>
        </p:nvSpPr>
        <p:spPr>
          <a:xfrm>
            <a:off x="7740352" y="1171338"/>
            <a:ext cx="1224136" cy="3512905"/>
          </a:xfrm>
          <a:prstGeom prst="rect">
            <a:avLst/>
          </a:prstGeom>
          <a:solidFill>
            <a:srgbClr val="E7FBF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90F14773-D606-4F28-A8D8-F7A4611499F3}"/>
              </a:ext>
            </a:extLst>
          </p:cNvPr>
          <p:cNvSpPr txBox="1">
            <a:spLocks/>
          </p:cNvSpPr>
          <p:nvPr userDrawn="1"/>
        </p:nvSpPr>
        <p:spPr>
          <a:xfrm>
            <a:off x="7670678" y="2358682"/>
            <a:ext cx="1373441" cy="1446837"/>
          </a:xfrm>
          <a:prstGeom prst="rect">
            <a:avLst/>
          </a:prstGeom>
          <a:noFill/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MX" sz="1050" b="1" cap="none" dirty="0">
                <a:solidFill>
                  <a:srgbClr val="ED2F59"/>
                </a:solidFill>
                <a:latin typeface="Arial Narrow" panose="020B0606020202030204" pitchFamily="34" charset="0"/>
              </a:rPr>
              <a:t>Clase Modelo</a:t>
            </a:r>
          </a:p>
          <a:p>
            <a:pPr algn="ctr">
              <a:lnSpc>
                <a:spcPct val="90000"/>
              </a:lnSpc>
              <a:defRPr/>
            </a:pPr>
            <a:r>
              <a:rPr lang="es-MX" sz="1100" b="1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“FLAGRANCIA</a:t>
            </a:r>
            <a:br>
              <a:rPr lang="es-MX" sz="1100" b="1" cap="none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MX" sz="1100" b="1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EN CASOS DE VIOLENCIA CONTRA LA MUJER E INTEGRANTES DEL GRUPO FAMILIAR”</a:t>
            </a:r>
            <a:endParaRPr lang="es-PE" altLang="es-PE" sz="1100" b="1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7725649-0F31-4D24-9B14-3700B41C2D98}"/>
              </a:ext>
            </a:extLst>
          </p:cNvPr>
          <p:cNvSpPr/>
          <p:nvPr userDrawn="1"/>
        </p:nvSpPr>
        <p:spPr>
          <a:xfrm>
            <a:off x="7651999" y="1779663"/>
            <a:ext cx="1392119" cy="2208972"/>
          </a:xfrm>
          <a:prstGeom prst="rect">
            <a:avLst/>
          </a:prstGeom>
          <a:noFill/>
          <a:ln w="19050">
            <a:solidFill>
              <a:srgbClr val="409E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dirty="0"/>
          </a:p>
        </p:txBody>
      </p:sp>
      <p:sp>
        <p:nvSpPr>
          <p:cNvPr id="17" name="Triángulo rectángulo 16">
            <a:extLst>
              <a:ext uri="{FF2B5EF4-FFF2-40B4-BE49-F238E27FC236}">
                <a16:creationId xmlns:a16="http://schemas.microsoft.com/office/drawing/2014/main" id="{8759D1DB-BD11-4EFD-970D-8E41D82F8A71}"/>
              </a:ext>
            </a:extLst>
          </p:cNvPr>
          <p:cNvSpPr/>
          <p:nvPr userDrawn="1"/>
        </p:nvSpPr>
        <p:spPr>
          <a:xfrm flipH="1">
            <a:off x="7607182" y="3507854"/>
            <a:ext cx="43286" cy="10406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dirty="0"/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99E9A6EC-49D4-4181-AA57-42362A5D61E2}"/>
              </a:ext>
            </a:extLst>
          </p:cNvPr>
          <p:cNvSpPr/>
          <p:nvPr userDrawn="1"/>
        </p:nvSpPr>
        <p:spPr>
          <a:xfrm>
            <a:off x="9054372" y="3507854"/>
            <a:ext cx="43286" cy="104065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2DD1F96-EEB6-4D03-B5CE-C96BE2CDD40E}"/>
              </a:ext>
            </a:extLst>
          </p:cNvPr>
          <p:cNvSpPr txBox="1">
            <a:spLocks/>
          </p:cNvSpPr>
          <p:nvPr userDrawn="1"/>
        </p:nvSpPr>
        <p:spPr>
          <a:xfrm>
            <a:off x="7610772" y="3611919"/>
            <a:ext cx="1486885" cy="2446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900" b="1" cap="none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 Calderón Sumarriva</a:t>
            </a:r>
          </a:p>
        </p:txBody>
      </p:sp>
      <p:pic>
        <p:nvPicPr>
          <p:cNvPr id="23" name="Imagen 12">
            <a:extLst>
              <a:ext uri="{FF2B5EF4-FFF2-40B4-BE49-F238E27FC236}">
                <a16:creationId xmlns:a16="http://schemas.microsoft.com/office/drawing/2014/main" id="{9766AB71-D2CD-4064-976C-C9A7438C0F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2395" y="4028196"/>
            <a:ext cx="1366897" cy="37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B1D9AC4-2AB3-454C-A7A8-9D499C82C238}"/>
              </a:ext>
            </a:extLst>
          </p:cNvPr>
          <p:cNvSpPr/>
          <p:nvPr userDrawn="1"/>
        </p:nvSpPr>
        <p:spPr>
          <a:xfrm>
            <a:off x="-16038" y="-1836"/>
            <a:ext cx="1131654" cy="5061613"/>
          </a:xfrm>
          <a:custGeom>
            <a:avLst/>
            <a:gdLst>
              <a:gd name="connsiteX0" fmla="*/ 0 w 1644044"/>
              <a:gd name="connsiteY0" fmla="*/ 0 h 5143500"/>
              <a:gd name="connsiteX1" fmla="*/ 1450340 w 1644044"/>
              <a:gd name="connsiteY1" fmla="*/ 0 h 5143500"/>
              <a:gd name="connsiteX2" fmla="*/ 1410303 w 1644044"/>
              <a:gd name="connsiteY2" fmla="*/ 27501 h 5143500"/>
              <a:gd name="connsiteX3" fmla="*/ 531529 w 1644044"/>
              <a:gd name="connsiteY3" fmla="*/ 2515598 h 5143500"/>
              <a:gd name="connsiteX4" fmla="*/ 1542497 w 1644044"/>
              <a:gd name="connsiteY4" fmla="*/ 5094498 h 5143500"/>
              <a:gd name="connsiteX5" fmla="*/ 1644044 w 1644044"/>
              <a:gd name="connsiteY5" fmla="*/ 5143500 h 5143500"/>
              <a:gd name="connsiteX6" fmla="*/ 0 w 1644044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4044" h="5143500">
                <a:moveTo>
                  <a:pt x="0" y="0"/>
                </a:moveTo>
                <a:lnTo>
                  <a:pt x="1450340" y="0"/>
                </a:lnTo>
                <a:lnTo>
                  <a:pt x="1410303" y="27501"/>
                </a:lnTo>
                <a:cubicBezTo>
                  <a:pt x="893884" y="437429"/>
                  <a:pt x="531529" y="1397097"/>
                  <a:pt x="531529" y="2515598"/>
                </a:cubicBezTo>
                <a:cubicBezTo>
                  <a:pt x="531529" y="3727308"/>
                  <a:pt x="956793" y="4752609"/>
                  <a:pt x="1542497" y="5094498"/>
                </a:cubicBezTo>
                <a:lnTo>
                  <a:pt x="1644044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25C6F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09ABCD9-D534-4864-8878-9B7459101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5412" r="3037" b="-3773"/>
          <a:stretch/>
        </p:blipFill>
        <p:spPr>
          <a:xfrm>
            <a:off x="7642706" y="844683"/>
            <a:ext cx="1491392" cy="1513999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445017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61E2-2E6F-40F3-AB1C-989B8E29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C9631-3158-46C7-84DA-E179A7AA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27A75C-80BA-4565-9FC8-D5306652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B28B31-023A-4BCE-A374-1CE5ECA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68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284538-5010-4859-B4AD-D1FBB925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C042AC-08AF-41A7-8E85-1409D3B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FED3DD-8B60-49A7-B513-47E6B63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338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96BC-98A9-4A0A-B4A8-F35610ED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A2CF1-DDAF-4613-B944-06BE3925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B8F18-BF29-46FC-BA9C-9B07BC2E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A3F5B-A8DC-4FFF-A6C3-D799B118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61376-09A8-4094-A8B7-AECDE9E0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E71E4F-381A-4A04-82C4-2046158F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2375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90CB-F675-41FD-B9FB-0C7A4AC1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A71AA-D1D9-4CF5-A421-3E087738D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0FADD-1007-4E56-89E2-99983683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EAC1E-FE29-4200-BB59-3A8258A4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00E4D3-8612-44CA-8582-6AAABAC9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A4109C-86BA-40A3-85C1-3B4E1428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1996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0A02E-5C94-44C6-8DD4-830635F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4BFA6-CFB0-4C7C-BF0A-2705F4A96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4FB9B-BD08-4EF6-B975-153DBF7A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C742A-0BCC-4E7C-AAE2-49C61285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A65B9-FE2F-464B-8951-A70C51B8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916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2BF31B-8165-459F-B231-0CB91A0FF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1C858-26E7-427F-9416-5E669038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6891F-2489-48CD-B9F0-9C3A6399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95E4B8-B056-4A0E-B801-AB6AB873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D2701-89B0-4514-9716-1664031B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9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BDED9B0-F812-4732-A9B7-E792ED78C60C}"/>
              </a:ext>
            </a:extLst>
          </p:cNvPr>
          <p:cNvSpPr/>
          <p:nvPr userDrawn="1"/>
        </p:nvSpPr>
        <p:spPr>
          <a:xfrm>
            <a:off x="7524328" y="1131590"/>
            <a:ext cx="1368152" cy="3744416"/>
          </a:xfrm>
          <a:prstGeom prst="rect">
            <a:avLst/>
          </a:prstGeom>
          <a:solidFill>
            <a:schemeClr val="tx2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Rectangle 8" title="Side bar">
            <a:extLst>
              <a:ext uri="{FF2B5EF4-FFF2-40B4-BE49-F238E27FC236}">
                <a16:creationId xmlns:a16="http://schemas.microsoft.com/office/drawing/2014/main" id="{5383A839-948D-4009-A339-DC6B601A78A9}"/>
              </a:ext>
            </a:extLst>
          </p:cNvPr>
          <p:cNvSpPr/>
          <p:nvPr userDrawn="1"/>
        </p:nvSpPr>
        <p:spPr>
          <a:xfrm>
            <a:off x="285568" y="0"/>
            <a:ext cx="169734" cy="50920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C6E72F4-8060-41B4-ABF8-680B605DE5FB}"/>
              </a:ext>
            </a:extLst>
          </p:cNvPr>
          <p:cNvSpPr/>
          <p:nvPr userDrawn="1"/>
        </p:nvSpPr>
        <p:spPr>
          <a:xfrm>
            <a:off x="566061" y="0"/>
            <a:ext cx="8482701" cy="236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n>
                <a:noFill/>
              </a:ln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9F8E28C-0581-4F91-A25E-DA858908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607646" cy="993775"/>
          </a:xfrm>
        </p:spPr>
        <p:txBody>
          <a:bodyPr/>
          <a:lstStyle>
            <a:lvl1pPr algn="ctr">
              <a:defRPr b="1" i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52E21F9-A257-4AD8-BCD4-BD417A94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6607646" cy="3262312"/>
          </a:xfrm>
        </p:spPr>
        <p:txBody>
          <a:bodyPr/>
          <a:lstStyle>
            <a:lvl1pPr marL="228600" indent="-228600">
              <a:buClr>
                <a:srgbClr val="05A5A5"/>
              </a:buClr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585AC0-11F1-4BBD-A7B7-ECF4294AA7B7}"/>
              </a:ext>
            </a:extLst>
          </p:cNvPr>
          <p:cNvSpPr/>
          <p:nvPr userDrawn="1"/>
        </p:nvSpPr>
        <p:spPr>
          <a:xfrm>
            <a:off x="-14507" y="4733925"/>
            <a:ext cx="9158507" cy="3581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PE" sz="1600" dirty="0"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53605C-31A9-41AC-B5BA-1B833106E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0311" y="339502"/>
            <a:ext cx="157575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760DD85-C2C5-4954-A652-ED093A6762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598" y="4498777"/>
            <a:ext cx="2174209" cy="358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4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 Calderón Sumarriva</a:t>
            </a:r>
          </a:p>
        </p:txBody>
      </p:sp>
    </p:spTree>
    <p:extLst>
      <p:ext uri="{BB962C8B-B14F-4D97-AF65-F5344CB8AC3E}">
        <p14:creationId xmlns:p14="http://schemas.microsoft.com/office/powerpoint/2010/main" val="402678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D2466-7099-4A02-A97D-0AD3193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5838B-B9D9-46FF-913A-6A9BA228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F2170-C5D1-48B2-A44E-E1FE0B68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00657-15C3-43AC-9877-7AD030B2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B47A0-8954-4765-A2DE-4FAA2F6B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9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D1CA-12AC-4620-9317-98F64EF9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10AC4-B7D0-4F45-B9C8-DCF6483DF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76ACC-8268-4AC1-992E-60E803B0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FA518-FFE8-4157-A852-63392214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C92F10-FD85-4253-8E5C-CFC1902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9B936-E7E4-46B1-94FC-C748D6EE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27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544A1-7E28-441D-8055-93FD38A9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C88A9-17CC-44EF-9670-17DBFA3D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0AEAD-CA9F-45FA-A38B-CD610FB8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81445F-8A71-4CAA-AEED-6DD5964F2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2A5A31-0D58-497E-91FF-C50DF9DFA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DC389-F9DC-49C6-BA31-ED78D6C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ED87B-9E54-41F4-A632-2FAC65C5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DC28EB-495E-4ABB-8D96-DDE9C9A9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18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61E2-2E6F-40F3-AB1C-989B8E29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C9631-3158-46C7-84DA-E179A7AA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27A75C-80BA-4565-9FC8-D5306652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B28B31-023A-4BCE-A374-1CE5ECAC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73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284538-5010-4859-B4AD-D1FBB925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C042AC-08AF-41A7-8E85-1409D3BB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FED3DD-8B60-49A7-B513-47E6B63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227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B96BC-98A9-4A0A-B4A8-F35610ED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A2CF1-DDAF-4613-B944-06BE3925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B8F18-BF29-46FC-BA9C-9B07BC2E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A3F5B-A8DC-4FFF-A6C3-D799B118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61376-09A8-4094-A8B7-AECDE9E0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E71E4F-381A-4A04-82C4-2046158F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102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4E4615-456F-44F7-9B35-FEAF3AD1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75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440BE-802F-48C8-810A-0FFEE36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617559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FCF3D-E43B-4000-ACF3-4BC7908E9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A148-2FFC-4924-8524-20F0024F6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1E2FA-CCFE-46A0-ACF7-F019BB1D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447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7" r:id="rId2"/>
    <p:sldLayoutId id="2147483748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9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4E4615-456F-44F7-9B35-FEAF3AD1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75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440BE-802F-48C8-810A-0FFEE36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617559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FCF3D-E43B-4000-ACF3-4BC7908E9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7D5D-7C6B-4B35-9E43-5D80196BE6B3}" type="datetimeFigureOut">
              <a:rPr lang="es-PE" smtClean="0"/>
              <a:t>21/07/2022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A148-2FFC-4924-8524-20F0024F6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1E2FA-CCFE-46A0-ACF7-F019BB1D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7185-F51E-4E30-8B9D-06FD2E318636}" type="slidenum">
              <a:rPr lang="es-PE" smtClean="0"/>
              <a:t>‹Nº›</a:t>
            </a:fld>
            <a:endParaRPr lang="es-PE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C6E4FDE-2384-4C3B-B8DF-FE3A97A84A3E}"/>
              </a:ext>
            </a:extLst>
          </p:cNvPr>
          <p:cNvGrpSpPr/>
          <p:nvPr userDrawn="1"/>
        </p:nvGrpSpPr>
        <p:grpSpPr>
          <a:xfrm>
            <a:off x="-14507" y="0"/>
            <a:ext cx="9063269" cy="5092030"/>
            <a:chOff x="-14507" y="0"/>
            <a:chExt cx="12206507" cy="6858000"/>
          </a:xfrm>
        </p:grpSpPr>
        <p:sp>
          <p:nvSpPr>
            <p:cNvPr id="7" name="Rectangle 8" title="Side bar">
              <a:extLst>
                <a:ext uri="{FF2B5EF4-FFF2-40B4-BE49-F238E27FC236}">
                  <a16:creationId xmlns:a16="http://schemas.microsoft.com/office/drawing/2014/main" id="{5383A839-948D-4009-A339-DC6B601A78A9}"/>
                </a:ext>
              </a:extLst>
            </p:cNvPr>
            <p:cNvSpPr/>
            <p:nvPr userDrawn="1"/>
          </p:nvSpPr>
          <p:spPr>
            <a:xfrm>
              <a:off x="389637" y="0"/>
              <a:ext cx="228600" cy="685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4F20DB4-DCB0-4957-8D53-11D2EE48D090}"/>
                </a:ext>
              </a:extLst>
            </p:cNvPr>
            <p:cNvSpPr/>
            <p:nvPr userDrawn="1"/>
          </p:nvSpPr>
          <p:spPr>
            <a:xfrm>
              <a:off x="-14507" y="6453336"/>
              <a:ext cx="12206507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/>
                <a:t>WWW.EGACAL.EDU.PE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C6E72F4-8060-41B4-ABF8-680B605DE5FB}"/>
                </a:ext>
              </a:extLst>
            </p:cNvPr>
            <p:cNvSpPr/>
            <p:nvPr userDrawn="1"/>
          </p:nvSpPr>
          <p:spPr>
            <a:xfrm>
              <a:off x="767408" y="0"/>
              <a:ext cx="11424592" cy="318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ln>
                  <a:noFill/>
                </a:ln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04720DA-6361-4C11-831F-19C25B5EAB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384" y="6135714"/>
              <a:ext cx="2367340" cy="589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857883D-A3F0-48EF-B48D-DF7E4B33553B}"/>
                </a:ext>
              </a:extLst>
            </p:cNvPr>
            <p:cNvSpPr/>
            <p:nvPr userDrawn="1"/>
          </p:nvSpPr>
          <p:spPr>
            <a:xfrm>
              <a:off x="9583271" y="0"/>
              <a:ext cx="2515804" cy="6187440"/>
            </a:xfrm>
            <a:prstGeom prst="rect">
              <a:avLst/>
            </a:prstGeom>
            <a:solidFill>
              <a:schemeClr val="accent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014005F-E54E-4B83-B778-41068E7254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64" r="41833" b="23320"/>
            <a:stretch/>
          </p:blipFill>
          <p:spPr>
            <a:xfrm>
              <a:off x="9714766" y="172906"/>
              <a:ext cx="2293473" cy="1872208"/>
            </a:xfrm>
            <a:prstGeom prst="roundRect">
              <a:avLst>
                <a:gd name="adj" fmla="val 149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334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3AA6B12-6CE2-4A19-A705-447FF688AD19}"/>
              </a:ext>
            </a:extLst>
          </p:cNvPr>
          <p:cNvGrpSpPr/>
          <p:nvPr/>
        </p:nvGrpSpPr>
        <p:grpSpPr>
          <a:xfrm>
            <a:off x="1" y="1"/>
            <a:ext cx="2419622" cy="2499741"/>
            <a:chOff x="0" y="1"/>
            <a:chExt cx="2876551" cy="2971800"/>
          </a:xfrm>
        </p:grpSpPr>
        <p:sp>
          <p:nvSpPr>
            <p:cNvPr id="13" name="Triángulo rectángulo 12">
              <a:extLst>
                <a:ext uri="{FF2B5EF4-FFF2-40B4-BE49-F238E27FC236}">
                  <a16:creationId xmlns:a16="http://schemas.microsoft.com/office/drawing/2014/main" id="{EDEB0740-157E-4CF9-9AFE-9C17D1D62239}"/>
                </a:ext>
              </a:extLst>
            </p:cNvPr>
            <p:cNvSpPr/>
            <p:nvPr/>
          </p:nvSpPr>
          <p:spPr>
            <a:xfrm flipV="1">
              <a:off x="0" y="171449"/>
              <a:ext cx="2876551" cy="2800352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4" name="Triángulo rectángulo 13">
              <a:extLst>
                <a:ext uri="{FF2B5EF4-FFF2-40B4-BE49-F238E27FC236}">
                  <a16:creationId xmlns:a16="http://schemas.microsoft.com/office/drawing/2014/main" id="{5AFFBB28-CE39-4110-87E3-4C49F1BC1B73}"/>
                </a:ext>
              </a:extLst>
            </p:cNvPr>
            <p:cNvSpPr/>
            <p:nvPr/>
          </p:nvSpPr>
          <p:spPr>
            <a:xfrm flipV="1">
              <a:off x="1" y="1"/>
              <a:ext cx="1866900" cy="173355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5ED116C-183E-4A62-B7D6-1FA66D2BE990}"/>
              </a:ext>
            </a:extLst>
          </p:cNvPr>
          <p:cNvSpPr/>
          <p:nvPr/>
        </p:nvSpPr>
        <p:spPr>
          <a:xfrm>
            <a:off x="0" y="0"/>
            <a:ext cx="9144000" cy="171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74" name="1 Título">
            <a:extLst>
              <a:ext uri="{FF2B5EF4-FFF2-40B4-BE49-F238E27FC236}">
                <a16:creationId xmlns:a16="http://schemas.microsoft.com/office/drawing/2014/main" id="{876CE1B1-3D00-496F-8A73-6A07A76DAC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22027" y="1493058"/>
            <a:ext cx="4796739" cy="2029739"/>
          </a:xfrm>
          <a:solidFill>
            <a:schemeClr val="tx2">
              <a:lumMod val="60000"/>
              <a:lumOff val="40000"/>
            </a:schemeClr>
          </a:solidFill>
        </p:spPr>
        <p:txBody>
          <a:bodyPr anchor="t"/>
          <a:lstStyle/>
          <a:p>
            <a:pPr marL="630238" algn="ctr">
              <a:lnSpc>
                <a:spcPct val="90000"/>
              </a:lnSpc>
              <a:defRPr/>
            </a:pPr>
            <a:r>
              <a:rPr lang="es-MX" b="1" dirty="0">
                <a:solidFill>
                  <a:schemeClr val="bg1"/>
                </a:solidFill>
                <a:latin typeface="Arial Narrow" panose="020B0606020202030204" pitchFamily="34" charset="0"/>
              </a:rPr>
              <a:t>EL ENFOQUE DE GÉNERO EN EL PROCESO PENAL: </a:t>
            </a:r>
            <a:r>
              <a:rPr lang="es-MX" b="1" dirty="0">
                <a:latin typeface="Arial Narrow" panose="020B0606020202030204" pitchFamily="34" charset="0"/>
              </a:rPr>
              <a:t>AVANCES Y DESAFÍOS</a:t>
            </a:r>
            <a:endParaRPr lang="es-PE" alt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B989CF-F98B-408B-BDD8-2174B81CB3C0}"/>
              </a:ext>
            </a:extLst>
          </p:cNvPr>
          <p:cNvSpPr/>
          <p:nvPr/>
        </p:nvSpPr>
        <p:spPr>
          <a:xfrm>
            <a:off x="2536699" y="1350178"/>
            <a:ext cx="6281872" cy="22991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 sz="1200"/>
          </a:p>
        </p:txBody>
      </p:sp>
      <p:sp>
        <p:nvSpPr>
          <p:cNvPr id="7176" name="Título 1">
            <a:extLst>
              <a:ext uri="{FF2B5EF4-FFF2-40B4-BE49-F238E27FC236}">
                <a16:creationId xmlns:a16="http://schemas.microsoft.com/office/drawing/2014/main" id="{21EDCB09-E81B-47AF-AA2E-32129DC1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774690"/>
            <a:ext cx="4418075" cy="623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1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Ana Calderón Sumarriva</a:t>
            </a:r>
            <a:br>
              <a:rPr lang="es-ES" altLang="es-PE" sz="21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s-ES" altLang="es-PE" sz="1600" b="1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(Perú)</a:t>
            </a:r>
            <a:endParaRPr lang="es-ES" altLang="es-PE" sz="2100" b="1" dirty="0">
              <a:latin typeface="Arial Narrow" panose="020B0606020202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7797A1-C17F-4367-BDDC-896EE406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3" y="764393"/>
            <a:ext cx="3916778" cy="3758732"/>
          </a:xfrm>
          <a:prstGeom prst="roundRect">
            <a:avLst>
              <a:gd name="adj" fmla="val 95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Actualidad//Profesores de Derecho se adjudican becas de Doctorado en Europa">
            <a:extLst>
              <a:ext uri="{FF2B5EF4-FFF2-40B4-BE49-F238E27FC236}">
                <a16:creationId xmlns:a16="http://schemas.microsoft.com/office/drawing/2014/main" id="{C92269F4-6B23-4E52-B81E-03988B8AC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27950"/>
          <a:stretch/>
        </p:blipFill>
        <p:spPr bwMode="auto">
          <a:xfrm>
            <a:off x="4641744" y="534504"/>
            <a:ext cx="2081941" cy="7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ará a disposición de la comunidad jurídica: Instituto Panamericano de  Derecho Procesal Capítulo Chile crea archivo sobre “Doctrina” -  EnEstrado.com">
            <a:extLst>
              <a:ext uri="{FF2B5EF4-FFF2-40B4-BE49-F238E27FC236}">
                <a16:creationId xmlns:a16="http://schemas.microsoft.com/office/drawing/2014/main" id="{7ED63653-449A-42FF-930D-C81030DE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72" y="382794"/>
            <a:ext cx="936104" cy="7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97BBD6E-8234-4C14-BAD5-0B6D87ECBCF2}"/>
              </a:ext>
            </a:extLst>
          </p:cNvPr>
          <p:cNvSpPr txBox="1"/>
          <p:nvPr/>
        </p:nvSpPr>
        <p:spPr>
          <a:xfrm>
            <a:off x="6929574" y="998639"/>
            <a:ext cx="1084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Arial Narrow" panose="020B0606020202030204" pitchFamily="34" charset="0"/>
              </a:rPr>
              <a:t>Capítulo Chile</a:t>
            </a:r>
            <a:endParaRPr lang="es-PE" sz="11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Las 3D De La Bandera De Perú En Un Botón Fotos, Retratos, Imágenes Y  Fotografía De Archivo Libres De Derecho. Image 66358694.">
            <a:extLst>
              <a:ext uri="{FF2B5EF4-FFF2-40B4-BE49-F238E27FC236}">
                <a16:creationId xmlns:a16="http://schemas.microsoft.com/office/drawing/2014/main" id="{99798D44-D0BB-4B42-ADC7-F5607842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183" y="3704668"/>
            <a:ext cx="717688" cy="717688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9EFE3-BE1A-BCA6-3D9D-30C53C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9" y="411510"/>
            <a:ext cx="6607646" cy="993775"/>
          </a:xfrm>
        </p:spPr>
        <p:txBody>
          <a:bodyPr/>
          <a:lstStyle/>
          <a:p>
            <a:pPr algn="ctr"/>
            <a:r>
              <a:rPr lang="es-ES" sz="3600" b="1" dirty="0"/>
              <a:t>AVANCES </a:t>
            </a:r>
            <a:endParaRPr lang="es-PE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92D7B-B861-A275-A3E5-8B046564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9662"/>
            <a:ext cx="6264696" cy="2852662"/>
          </a:xfrm>
        </p:spPr>
        <p:txBody>
          <a:bodyPr>
            <a:normAutofit/>
          </a:bodyPr>
          <a:lstStyle/>
          <a:p>
            <a:r>
              <a:rPr lang="es-PE" dirty="0"/>
              <a:t>Reconocimiento de un sistema especializado</a:t>
            </a:r>
          </a:p>
          <a:p>
            <a:r>
              <a:rPr lang="es-PE" dirty="0"/>
              <a:t>Visibilizar la violencia </a:t>
            </a:r>
          </a:p>
          <a:p>
            <a:r>
              <a:rPr lang="es-PE" dirty="0"/>
              <a:t>Tomar medidas efectivas: Protección y sanción</a:t>
            </a:r>
          </a:p>
          <a:p>
            <a:r>
              <a:rPr lang="es-PE" dirty="0"/>
              <a:t>Reconocimiento del derecho a vivir libre de violencia </a:t>
            </a:r>
          </a:p>
        </p:txBody>
      </p:sp>
    </p:spTree>
    <p:extLst>
      <p:ext uri="{BB962C8B-B14F-4D97-AF65-F5344CB8AC3E}">
        <p14:creationId xmlns:p14="http://schemas.microsoft.com/office/powerpoint/2010/main" val="400376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89E1D-FC91-3AC1-BA33-D84995F6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DESAFÍOS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C8FB11-9334-B98A-7AA9-28CC7981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80" y="1268413"/>
            <a:ext cx="6067586" cy="3147888"/>
          </a:xfrm>
        </p:spPr>
        <p:txBody>
          <a:bodyPr/>
          <a:lstStyle/>
          <a:p>
            <a:r>
              <a:rPr lang="es-PE" dirty="0"/>
              <a:t>Cuidado con los sesgos</a:t>
            </a:r>
          </a:p>
          <a:p>
            <a:endParaRPr lang="es-PE" dirty="0"/>
          </a:p>
          <a:p>
            <a:r>
              <a:rPr lang="es-PE" dirty="0"/>
              <a:t>Derechos fundamentales afectados por una “justicia de la prevención”</a:t>
            </a:r>
          </a:p>
          <a:p>
            <a:endParaRPr lang="es-PE" dirty="0"/>
          </a:p>
          <a:p>
            <a:r>
              <a:rPr lang="es-PE" dirty="0"/>
              <a:t>Reducción indebida del problema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85615150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6950</TotalTime>
  <Words>65</Words>
  <Application>Microsoft Office PowerPoint</Application>
  <PresentationFormat>Presentación en pantalla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1_Diseño personalizado</vt:lpstr>
      <vt:lpstr>Diseño personalizado</vt:lpstr>
      <vt:lpstr>EL ENFOQUE DE GÉNERO EN EL PROCESO PENAL: AVANCES Y DESAFÍOS</vt:lpstr>
      <vt:lpstr>AVANCES </vt:lpstr>
      <vt:lpstr>DESAFÍOS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MArtinez</dc:creator>
  <cp:lastModifiedBy>Usuario</cp:lastModifiedBy>
  <cp:revision>458</cp:revision>
  <dcterms:created xsi:type="dcterms:W3CDTF">2014-02-20T16:05:28Z</dcterms:created>
  <dcterms:modified xsi:type="dcterms:W3CDTF">2022-07-21T15:55:33Z</dcterms:modified>
</cp:coreProperties>
</file>